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31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D847C05-10B3-44FC-A9E7-E21CB00FA8FC}" type="datetimeFigureOut">
              <a:rPr lang="pl-PL" smtClean="0"/>
              <a:t>18.04.2021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E204DC-4F78-46A4-8802-47E9623A947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25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847C05-10B3-44FC-A9E7-E21CB00FA8FC}" type="datetimeFigureOut">
              <a:rPr lang="pl-PL" smtClean="0"/>
              <a:t>18.04.2021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135580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847C05-10B3-44FC-A9E7-E21CB00FA8FC}" type="datetimeFigureOut">
              <a:rPr lang="pl-PL" smtClean="0"/>
              <a:t>18.04.2021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323501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847C05-10B3-44FC-A9E7-E21CB00FA8FC}" type="datetimeFigureOut">
              <a:rPr lang="pl-PL" smtClean="0"/>
              <a:t>18.04.2021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26017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D847C05-10B3-44FC-A9E7-E21CB00FA8FC}" type="datetimeFigureOut">
              <a:rPr lang="pl-PL" smtClean="0"/>
              <a:t>18.04.2021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E204DC-4F78-46A4-8802-47E9623A947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16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D847C05-10B3-44FC-A9E7-E21CB00FA8FC}" type="datetimeFigureOut">
              <a:rPr lang="pl-PL" smtClean="0"/>
              <a:t>18.04.2021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381104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D847C05-10B3-44FC-A9E7-E21CB00FA8FC}" type="datetimeFigureOut">
              <a:rPr lang="pl-PL" smtClean="0"/>
              <a:t>18.04.2021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134951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D847C05-10B3-44FC-A9E7-E21CB00FA8FC}" type="datetimeFigureOut">
              <a:rPr lang="pl-PL" smtClean="0"/>
              <a:t>18.04.2021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140196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847C05-10B3-44FC-A9E7-E21CB00FA8FC}" type="datetimeFigureOut">
              <a:rPr lang="pl-PL" smtClean="0"/>
              <a:t>18.04.2021</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178518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847C05-10B3-44FC-A9E7-E21CB00FA8FC}" type="datetimeFigureOut">
              <a:rPr lang="pl-PL" smtClean="0"/>
              <a:t>18.04.2021</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AE204DC-4F78-46A4-8802-47E9623A947E}" type="slidenum">
              <a:rPr lang="pl-PL" smtClean="0"/>
              <a:t>‹#›</a:t>
            </a:fld>
            <a:endParaRPr lang="pl-PL"/>
          </a:p>
        </p:txBody>
      </p:sp>
    </p:spTree>
    <p:extLst>
      <p:ext uri="{BB962C8B-B14F-4D97-AF65-F5344CB8AC3E}">
        <p14:creationId xmlns:p14="http://schemas.microsoft.com/office/powerpoint/2010/main" val="105564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FD847C05-10B3-44FC-A9E7-E21CB00FA8FC}" type="datetimeFigureOut">
              <a:rPr lang="pl-PL" smtClean="0"/>
              <a:t>18.04.2021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E204DC-4F78-46A4-8802-47E9623A947E}" type="slidenum">
              <a:rPr lang="pl-PL" smtClean="0"/>
              <a:t>‹#›</a:t>
            </a:fld>
            <a:endParaRPr lang="pl-PL"/>
          </a:p>
        </p:txBody>
      </p:sp>
    </p:spTree>
    <p:extLst>
      <p:ext uri="{BB962C8B-B14F-4D97-AF65-F5344CB8AC3E}">
        <p14:creationId xmlns:p14="http://schemas.microsoft.com/office/powerpoint/2010/main" val="406383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847C05-10B3-44FC-A9E7-E21CB00FA8FC}" type="datetimeFigureOut">
              <a:rPr lang="pl-PL" smtClean="0"/>
              <a:t>18.04.2021</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AE204DC-4F78-46A4-8802-47E9623A947E}"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587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FCD4566-7A83-40EA-BEFB-AFA6E9E3B1BB}"/>
              </a:ext>
            </a:extLst>
          </p:cNvPr>
          <p:cNvSpPr>
            <a:spLocks noGrp="1"/>
          </p:cNvSpPr>
          <p:nvPr>
            <p:ph type="ctrTitle"/>
          </p:nvPr>
        </p:nvSpPr>
        <p:spPr>
          <a:xfrm>
            <a:off x="1684255" y="2442115"/>
            <a:ext cx="9144000" cy="2387600"/>
          </a:xfrm>
        </p:spPr>
        <p:txBody>
          <a:bodyPr>
            <a:normAutofit fontScale="90000"/>
          </a:bodyPr>
          <a:lstStyle/>
          <a:p>
            <a:r>
              <a:rPr lang="pl-PL" sz="4900" b="1" dirty="0"/>
              <a:t>Bezpieczne zakupy i zaciąganie zobowiązań finansowych a znajomość praw konsumenckich.</a:t>
            </a:r>
            <a:r>
              <a:rPr lang="pl-PL" dirty="0"/>
              <a:t/>
            </a:r>
            <a:br>
              <a:rPr lang="pl-PL" dirty="0"/>
            </a:br>
            <a:endParaRPr lang="pl-PL" dirty="0"/>
          </a:p>
        </p:txBody>
      </p:sp>
    </p:spTree>
    <p:extLst>
      <p:ext uri="{BB962C8B-B14F-4D97-AF65-F5344CB8AC3E}">
        <p14:creationId xmlns:p14="http://schemas.microsoft.com/office/powerpoint/2010/main" val="3524860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a:xfrm>
            <a:off x="1097280" y="1845733"/>
            <a:ext cx="10058400" cy="4262835"/>
          </a:xfrm>
        </p:spPr>
        <p:txBody>
          <a:bodyPr>
            <a:normAutofit lnSpcReduction="10000"/>
          </a:bodyPr>
          <a:lstStyle/>
          <a:p>
            <a:pPr marL="0" indent="0">
              <a:buNone/>
            </a:pPr>
            <a:r>
              <a:rPr lang="pl-PL" dirty="0"/>
              <a:t>Aby sprzedaż ratalna została przeprowadzona zgodnie z przepisami prawa, sprzedawca podczas sprzedaży towaru na raty, powinien:</a:t>
            </a:r>
          </a:p>
          <a:p>
            <a:pPr>
              <a:buFont typeface="Wingdings" panose="05000000000000000000" pitchFamily="2" charset="2"/>
              <a:buChar char="Ø"/>
            </a:pPr>
            <a:r>
              <a:rPr lang="pl-PL" dirty="0"/>
              <a:t>udzielić klientowi informacji  o warunkach kredytowania:</a:t>
            </a:r>
          </a:p>
          <a:p>
            <a:pPr>
              <a:buFont typeface="Courier New" panose="02070309020205020404" pitchFamily="49" charset="0"/>
              <a:buChar char="o"/>
            </a:pPr>
            <a:r>
              <a:rPr lang="pl-PL" dirty="0"/>
              <a:t>wysokość prowizji,</a:t>
            </a:r>
          </a:p>
          <a:p>
            <a:pPr>
              <a:buFont typeface="Courier New" panose="02070309020205020404" pitchFamily="49" charset="0"/>
              <a:buChar char="o"/>
            </a:pPr>
            <a:r>
              <a:rPr lang="pl-PL" dirty="0"/>
              <a:t>wysokość kwoty wpłaty gotówkowej,</a:t>
            </a:r>
          </a:p>
          <a:p>
            <a:pPr>
              <a:buFont typeface="Courier New" panose="02070309020205020404" pitchFamily="49" charset="0"/>
              <a:buChar char="o"/>
            </a:pPr>
            <a:r>
              <a:rPr lang="pl-PL" dirty="0"/>
              <a:t>Ilości rat,</a:t>
            </a:r>
          </a:p>
          <a:p>
            <a:pPr>
              <a:buFont typeface="Courier New" panose="02070309020205020404" pitchFamily="49" charset="0"/>
              <a:buChar char="o"/>
            </a:pPr>
            <a:r>
              <a:rPr lang="pl-PL" dirty="0"/>
              <a:t>terminie spłat,</a:t>
            </a:r>
          </a:p>
          <a:p>
            <a:pPr>
              <a:buFont typeface="Courier New" panose="02070309020205020404" pitchFamily="49" charset="0"/>
              <a:buChar char="o"/>
            </a:pPr>
            <a:r>
              <a:rPr lang="pl-PL" dirty="0"/>
              <a:t>wysokości odsetek ii sposobie ich naliczania,</a:t>
            </a:r>
          </a:p>
          <a:p>
            <a:pPr>
              <a:buFont typeface="Courier New" panose="02070309020205020404" pitchFamily="49" charset="0"/>
              <a:buChar char="o"/>
            </a:pPr>
            <a:r>
              <a:rPr lang="pl-PL" dirty="0"/>
              <a:t>dokumentach niezbędnych do uzyskania kredytu.</a:t>
            </a:r>
          </a:p>
          <a:p>
            <a:pPr>
              <a:buFont typeface="Wingdings" panose="05000000000000000000" pitchFamily="2" charset="2"/>
              <a:buChar char="Ø"/>
            </a:pPr>
            <a:r>
              <a:rPr lang="pl-PL" dirty="0"/>
              <a:t>sporządzić dokumentację kredytową.</a:t>
            </a:r>
          </a:p>
          <a:p>
            <a:pPr>
              <a:buFont typeface="Courier New" panose="02070309020205020404" pitchFamily="49" charset="0"/>
              <a:buChar char="o"/>
            </a:pPr>
            <a:endParaRPr lang="pl-PL" dirty="0"/>
          </a:p>
          <a:p>
            <a:pPr>
              <a:buFont typeface="Courier New" panose="02070309020205020404" pitchFamily="49" charset="0"/>
              <a:buChar char="o"/>
            </a:pPr>
            <a:endParaRPr lang="pl-PL" dirty="0"/>
          </a:p>
        </p:txBody>
      </p:sp>
    </p:spTree>
    <p:extLst>
      <p:ext uri="{BB962C8B-B14F-4D97-AF65-F5344CB8AC3E}">
        <p14:creationId xmlns:p14="http://schemas.microsoft.com/office/powerpoint/2010/main" val="282714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a:xfrm>
            <a:off x="1097280" y="1845733"/>
            <a:ext cx="10058400" cy="4262835"/>
          </a:xfrm>
        </p:spPr>
        <p:txBody>
          <a:bodyPr>
            <a:normAutofit/>
          </a:bodyPr>
          <a:lstStyle/>
          <a:p>
            <a:pPr marL="0" indent="0">
              <a:buNone/>
            </a:pPr>
            <a:r>
              <a:rPr lang="pl-PL" dirty="0"/>
              <a:t>Przy sprzedaży ratalnej niezbędnymi dokumentami są:</a:t>
            </a:r>
          </a:p>
          <a:p>
            <a:pPr>
              <a:buFont typeface="Wingdings" panose="05000000000000000000" pitchFamily="2" charset="2"/>
              <a:buChar char="Ø"/>
            </a:pPr>
            <a:r>
              <a:rPr lang="pl-PL" dirty="0"/>
              <a:t>dowód tożsamości,</a:t>
            </a:r>
          </a:p>
          <a:p>
            <a:pPr>
              <a:buFont typeface="Wingdings" panose="05000000000000000000" pitchFamily="2" charset="2"/>
              <a:buChar char="Ø"/>
            </a:pPr>
            <a:r>
              <a:rPr lang="pl-PL" dirty="0"/>
              <a:t>zaświadczenie o dochodach.</a:t>
            </a:r>
          </a:p>
          <a:p>
            <a:pPr>
              <a:buFont typeface="Courier New" panose="02070309020205020404" pitchFamily="49" charset="0"/>
              <a:buChar char="o"/>
            </a:pPr>
            <a:endParaRPr lang="pl-PL" dirty="0"/>
          </a:p>
        </p:txBody>
      </p:sp>
    </p:spTree>
    <p:extLst>
      <p:ext uri="{BB962C8B-B14F-4D97-AF65-F5344CB8AC3E}">
        <p14:creationId xmlns:p14="http://schemas.microsoft.com/office/powerpoint/2010/main" val="376905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a:xfrm>
            <a:off x="1097280" y="1845733"/>
            <a:ext cx="10058400" cy="4262835"/>
          </a:xfrm>
        </p:spPr>
        <p:txBody>
          <a:bodyPr>
            <a:normAutofit/>
          </a:bodyPr>
          <a:lstStyle/>
          <a:p>
            <a:pPr marL="0" indent="0">
              <a:buNone/>
            </a:pPr>
            <a:r>
              <a:rPr lang="pl-PL" dirty="0"/>
              <a:t>Przy zakupie towaru na raty klient płaci z góry ustalone odsetki;</a:t>
            </a:r>
          </a:p>
          <a:p>
            <a:pPr>
              <a:buFont typeface="Wingdings" panose="05000000000000000000" pitchFamily="2" charset="2"/>
              <a:buChar char="Ø"/>
            </a:pPr>
            <a:r>
              <a:rPr lang="pl-PL" dirty="0"/>
              <a:t>Od kwoty pozostałej do spłaty (raty maleją)</a:t>
            </a:r>
          </a:p>
          <a:p>
            <a:pPr>
              <a:buFont typeface="Wingdings" panose="05000000000000000000" pitchFamily="2" charset="2"/>
              <a:buChar char="Ø"/>
            </a:pPr>
            <a:r>
              <a:rPr lang="pl-PL" dirty="0"/>
              <a:t>Od ogólnej kwoty kredytu (raty równe).</a:t>
            </a:r>
          </a:p>
          <a:p>
            <a:pPr marL="0" indent="0">
              <a:buNone/>
            </a:pPr>
            <a:endParaRPr lang="pl-PL" dirty="0"/>
          </a:p>
          <a:p>
            <a:pPr>
              <a:buFont typeface="Courier New" panose="02070309020205020404" pitchFamily="49" charset="0"/>
              <a:buChar char="o"/>
            </a:pPr>
            <a:endParaRPr lang="pl-PL" dirty="0"/>
          </a:p>
        </p:txBody>
      </p:sp>
    </p:spTree>
    <p:extLst>
      <p:ext uri="{BB962C8B-B14F-4D97-AF65-F5344CB8AC3E}">
        <p14:creationId xmlns:p14="http://schemas.microsoft.com/office/powerpoint/2010/main" val="351970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a:xfrm>
            <a:off x="1097280" y="1845733"/>
            <a:ext cx="10058400" cy="4262835"/>
          </a:xfrm>
        </p:spPr>
        <p:txBody>
          <a:bodyPr>
            <a:normAutofit/>
          </a:bodyPr>
          <a:lstStyle/>
          <a:p>
            <a:pPr marL="0" indent="0">
              <a:buNone/>
            </a:pPr>
            <a:r>
              <a:rPr lang="pl-PL" dirty="0"/>
              <a:t>Aby zakupy były bezpieczne konsument musi posiadać wiedzę jak będą kształtowały się jego raty kredytowe, jaki ma termin spłaty kredytu, czy przysługuje mu zwrot gotówki jeśli spłaci raty kredytu przed czasem.</a:t>
            </a:r>
          </a:p>
          <a:p>
            <a:pPr>
              <a:buFont typeface="Courier New" panose="02070309020205020404" pitchFamily="49" charset="0"/>
              <a:buChar char="o"/>
            </a:pPr>
            <a:endParaRPr lang="pl-PL" dirty="0"/>
          </a:p>
        </p:txBody>
      </p:sp>
    </p:spTree>
    <p:extLst>
      <p:ext uri="{BB962C8B-B14F-4D97-AF65-F5344CB8AC3E}">
        <p14:creationId xmlns:p14="http://schemas.microsoft.com/office/powerpoint/2010/main" val="152588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lstStyle/>
          <a:p>
            <a:r>
              <a:rPr lang="pl-PL" dirty="0"/>
              <a:t>Zadanie 2</a:t>
            </a:r>
          </a:p>
          <a:p>
            <a:r>
              <a:rPr lang="pl-PL" dirty="0"/>
              <a:t>Ustal, która opcja kredytu będzie dla klienta najkorzystniejsza:</a:t>
            </a:r>
          </a:p>
          <a:p>
            <a:r>
              <a:rPr lang="pl-PL" dirty="0"/>
              <a:t>A. Klient kupuje kuchenkę za 4 900,00 zł. Sprzedawca proponuje mu kredyt z prowizją 0%, oprocentowaniem 6% w sakli roku, przy ratach malejących. Kredyt płatny przez 3 miesiące.</a:t>
            </a:r>
          </a:p>
          <a:p>
            <a:r>
              <a:rPr lang="pl-PL" dirty="0"/>
              <a:t>B. Klient kupuje kuchenkę za 4 900,00 zł. Sprzedawca proponuje mu kredyt z prowizją 1%, oprocentowaniem 5% w sakli roku, przy ratach równych. Kredyt płatny przez 3 miesiące.</a:t>
            </a:r>
          </a:p>
          <a:p>
            <a:endParaRPr lang="pl-PL" dirty="0"/>
          </a:p>
        </p:txBody>
      </p:sp>
    </p:spTree>
    <p:extLst>
      <p:ext uri="{BB962C8B-B14F-4D97-AF65-F5344CB8AC3E}">
        <p14:creationId xmlns:p14="http://schemas.microsoft.com/office/powerpoint/2010/main" val="236110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lstStyle/>
          <a:p>
            <a:r>
              <a:rPr lang="pl-PL" dirty="0"/>
              <a:t>Konsumenci na rynku kują różne rzeczy na raty. Często sami zaciągają kredyt w banku, zanim udadzą się na zakupy. Aby ograniczyć ryzyko związane z zachwianiem terminowości spłaty rat kredytowych banki oferują konsumentom dodatkowe ubezpieczenie. Ubezpieczenie tego typu jest oferowane często osobom, które mają niestabilną sytuację finansową lub dodatkowe zadłużenie. </a:t>
            </a:r>
          </a:p>
          <a:p>
            <a:r>
              <a:rPr lang="pl-PL" dirty="0"/>
              <a:t>Ubezpieczenie tego typu ma zapewnić bezpieczeństwo nie tylko konsumentowi, ale także bankowi.</a:t>
            </a:r>
          </a:p>
        </p:txBody>
      </p:sp>
    </p:spTree>
    <p:extLst>
      <p:ext uri="{BB962C8B-B14F-4D97-AF65-F5344CB8AC3E}">
        <p14:creationId xmlns:p14="http://schemas.microsoft.com/office/powerpoint/2010/main" val="3479791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lstStyle/>
          <a:p>
            <a:r>
              <a:rPr lang="pl-PL" dirty="0"/>
              <a:t>Zadanie 3</a:t>
            </a:r>
          </a:p>
          <a:p>
            <a:r>
              <a:rPr lang="pl-PL" dirty="0"/>
              <a:t>Jaką korzyść z ubezpieczenia kredytu ma konsument, a jaką bank?</a:t>
            </a:r>
          </a:p>
          <a:p>
            <a:endParaRPr lang="pl-PL" dirty="0"/>
          </a:p>
        </p:txBody>
      </p:sp>
    </p:spTree>
    <p:extLst>
      <p:ext uri="{BB962C8B-B14F-4D97-AF65-F5344CB8AC3E}">
        <p14:creationId xmlns:p14="http://schemas.microsoft.com/office/powerpoint/2010/main" val="366379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lnSpcReduction="10000"/>
          </a:bodyPr>
          <a:lstStyle/>
          <a:p>
            <a:r>
              <a:rPr lang="pl-PL" dirty="0"/>
              <a:t>Decydując się na ubezpieczenie konsument ma kilka opcji do wyboru:</a:t>
            </a:r>
          </a:p>
          <a:p>
            <a:pPr>
              <a:buFont typeface="Wingdings" panose="05000000000000000000" pitchFamily="2" charset="2"/>
              <a:buChar char="Ø"/>
            </a:pPr>
            <a:r>
              <a:rPr lang="pl-PL" b="1" dirty="0"/>
              <a:t>Ubezpieczenie na życie </a:t>
            </a:r>
            <a:r>
              <a:rPr lang="pl-PL" dirty="0"/>
              <a:t>- w przypadku nagłej śmierci kredytobiorcy, resztę kredytu spłaca ubezpieczyciel. Jest to możliwe na pisemny wniosek rodziny zmarłego lub banku. Konieczne jest  przedstawienie niezbędnych dokumentów potwierdzających śmierć kredytobiorcy (np. akt zgonu).</a:t>
            </a:r>
          </a:p>
          <a:p>
            <a:pPr>
              <a:buFont typeface="Wingdings" panose="05000000000000000000" pitchFamily="2" charset="2"/>
              <a:buChar char="Ø"/>
            </a:pPr>
            <a:r>
              <a:rPr lang="pl-PL" b="1" dirty="0"/>
              <a:t>Ubezpieczenie na wypadek choroby lub trwałego inwalidztwa </a:t>
            </a:r>
            <a:r>
              <a:rPr lang="pl-PL" dirty="0"/>
              <a:t>– w przypadku, kiedy kredytobiorca dozna trwałego uszkodzenia ciała i nie może dalej wykonywać pracy, ubezpieczyciel spłaca pozostałą część kredytu. Spłata rozpocznie się po złożeniu pisemnego wniosku przez kredytobiorcę, wraz z dokumentami potwierdzającymi inwalidztwo.</a:t>
            </a:r>
          </a:p>
          <a:p>
            <a:pPr>
              <a:buFont typeface="Wingdings" panose="05000000000000000000" pitchFamily="2" charset="2"/>
              <a:buChar char="Ø"/>
            </a:pPr>
            <a:r>
              <a:rPr lang="pl-PL" b="1" dirty="0"/>
              <a:t>Ubezpieczenie na wypadek utraty pracy </a:t>
            </a:r>
            <a:r>
              <a:rPr lang="pl-PL" dirty="0"/>
              <a:t>- w przypadku, gdy kredytobiorca straci pracę, ale nie ze swojej winy, wtedy ubezpieczyciel nie spłaca całej pozostałej kwoty, tylko 6 lub 12 kolejnych rat. Konieczne jest przedstawienie dokumentów, które potwierdzą fakt ustania zatrudnienia np. świadectwo pracy.</a:t>
            </a:r>
          </a:p>
        </p:txBody>
      </p:sp>
    </p:spTree>
    <p:extLst>
      <p:ext uri="{BB962C8B-B14F-4D97-AF65-F5344CB8AC3E}">
        <p14:creationId xmlns:p14="http://schemas.microsoft.com/office/powerpoint/2010/main" val="47556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fontScale="92500" lnSpcReduction="10000"/>
          </a:bodyPr>
          <a:lstStyle/>
          <a:p>
            <a:r>
              <a:rPr lang="pl-PL" dirty="0"/>
              <a:t>Dokonując zakupów klient powinien pamiętać o przysługujących mu prawach.</a:t>
            </a:r>
          </a:p>
          <a:p>
            <a:r>
              <a:rPr lang="pl-PL" dirty="0"/>
              <a:t>Konsument jako osoba fizyczna, zawierająca umowę kupna-sprzedaży z przedsiębiorczą ma prawo do informacji. Przedsiębiorca przed zawarciem umowy zobowiązany jest do udzielania wyczerpujących informacji/wyjaśnień o wszystkich postanowieniach umowy. Takie działanie umożliwi bardziej świadome zwieranie umów.</a:t>
            </a:r>
          </a:p>
          <a:p>
            <a:r>
              <a:rPr lang="pl-PL" dirty="0"/>
              <a:t>Przedsiębiorstwa powinien również poinformować konsumenta o wszystkich kosztach wynikających z umowy. </a:t>
            </a:r>
          </a:p>
          <a:p>
            <a:r>
              <a:rPr lang="pl-PL" dirty="0"/>
              <a:t>Przedsiębiorca powinien poinformować konsumenta o przysługującym prawie do reklamacji, która może być rozpatrywana z tytułu gwarancji lub rękojmi.</a:t>
            </a:r>
          </a:p>
          <a:p>
            <a:r>
              <a:rPr lang="pl-PL" dirty="0"/>
              <a:t>Przedsiębiorca powinien poinformować konsumenta o możliwości odstąpienia od umowy w przypadku zawarcia jej na odległość.</a:t>
            </a:r>
          </a:p>
          <a:p>
            <a:r>
              <a:rPr lang="pl-PL" dirty="0"/>
              <a:t>Przedsiębiorcy powinni odpowiednio oznakowywać towary tak, aby zapisy </a:t>
            </a:r>
            <a:r>
              <a:rPr lang="pl-PL"/>
              <a:t>na etykiecie </a:t>
            </a:r>
            <a:r>
              <a:rPr lang="pl-PL" dirty="0"/>
              <a:t>cenowej były zgodne z zapisami w kasie fiskalnej.</a:t>
            </a:r>
          </a:p>
          <a:p>
            <a:endParaRPr lang="pl-PL" dirty="0"/>
          </a:p>
          <a:p>
            <a:endParaRPr lang="pl-PL" dirty="0"/>
          </a:p>
        </p:txBody>
      </p:sp>
    </p:spTree>
    <p:extLst>
      <p:ext uri="{BB962C8B-B14F-4D97-AF65-F5344CB8AC3E}">
        <p14:creationId xmlns:p14="http://schemas.microsoft.com/office/powerpoint/2010/main" val="218238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a:bodyPr>
          <a:lstStyle/>
          <a:p>
            <a:r>
              <a:rPr lang="pl-PL" dirty="0"/>
              <a:t>Zadanie 4</a:t>
            </a:r>
          </a:p>
          <a:p>
            <a:r>
              <a:rPr lang="pl-PL" dirty="0"/>
              <a:t>Jaką cenę powinien zapłacić klient, jeśli cena na etykiecie wynosiła 2,30 zł, a w kasie fiskalnej 2,90 zł?</a:t>
            </a:r>
          </a:p>
          <a:p>
            <a:endParaRPr lang="pl-PL" dirty="0"/>
          </a:p>
          <a:p>
            <a:endParaRPr lang="pl-PL" dirty="0"/>
          </a:p>
        </p:txBody>
      </p:sp>
    </p:spTree>
    <p:extLst>
      <p:ext uri="{BB962C8B-B14F-4D97-AF65-F5344CB8AC3E}">
        <p14:creationId xmlns:p14="http://schemas.microsoft.com/office/powerpoint/2010/main" val="156179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A23515-626C-4092-9B39-56CED5F337CE}"/>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5" name="Symbol zastępczy zawartości 4">
            <a:extLst>
              <a:ext uri="{FF2B5EF4-FFF2-40B4-BE49-F238E27FC236}">
                <a16:creationId xmlns:a16="http://schemas.microsoft.com/office/drawing/2014/main" xmlns="" id="{68020057-B301-4975-8D51-288F8CBE1730}"/>
              </a:ext>
            </a:extLst>
          </p:cNvPr>
          <p:cNvSpPr>
            <a:spLocks noGrp="1"/>
          </p:cNvSpPr>
          <p:nvPr>
            <p:ph idx="1"/>
          </p:nvPr>
        </p:nvSpPr>
        <p:spPr>
          <a:xfrm>
            <a:off x="1066800" y="1974322"/>
            <a:ext cx="10058400" cy="4023360"/>
          </a:xfrm>
        </p:spPr>
        <p:txBody>
          <a:bodyPr/>
          <a:lstStyle/>
          <a:p>
            <a:r>
              <a:rPr lang="pl-PL" b="1" dirty="0"/>
              <a:t>1. Pojęcie sprzedaży i sprzedaży konsumenckiej</a:t>
            </a:r>
          </a:p>
          <a:p>
            <a:r>
              <a:rPr lang="pl-PL" dirty="0"/>
              <a:t>Zgodnie z Kodeksem cywilnym art. 535 jako </a:t>
            </a:r>
            <a:r>
              <a:rPr lang="pl-PL" b="1" dirty="0"/>
              <a:t>sprzedaż</a:t>
            </a:r>
            <a:r>
              <a:rPr lang="pl-PL" dirty="0"/>
              <a:t> wskazuje się umowę cywilną, w której sprzedawca zobowiązuje się przenieść na kupującego własność rzeczy i wydać my rzecz, a kupujący zobowiązuje się rzecz i odebrać i zapłacić sprzedawcy cenę.</a:t>
            </a:r>
          </a:p>
          <a:p>
            <a:r>
              <a:rPr lang="pl-PL" dirty="0"/>
              <a:t>Przedmiotem sprzedaży mogą być: rzeczy ruchome, nieruchomości, energia, czy przedsiębiorstwa.</a:t>
            </a:r>
          </a:p>
          <a:p>
            <a:r>
              <a:rPr lang="pl-PL" dirty="0"/>
              <a:t>Szczególnym rodzajem sprzedaży jest sprzedaż konsumencka.</a:t>
            </a:r>
          </a:p>
          <a:p>
            <a:r>
              <a:rPr lang="pl-PL" b="1" dirty="0"/>
              <a:t>Sprzedaż konsumencka </a:t>
            </a:r>
            <a:r>
              <a:rPr lang="pl-PL" dirty="0"/>
              <a:t>jest sprzedażą rzeczy ruchomej osobie fizycznej, która nabywa  tę rzecz w celu niezwiązanym z działalnością zawodową lub gospodarczą.</a:t>
            </a:r>
          </a:p>
          <a:p>
            <a:r>
              <a:rPr lang="pl-PL" dirty="0"/>
              <a:t>Stronami sprzedaży konsumenckiej są: sprzedawca (przedsiębiorstwo) i kupujący (konsument).</a:t>
            </a:r>
          </a:p>
          <a:p>
            <a:endParaRPr lang="pl-PL" dirty="0"/>
          </a:p>
        </p:txBody>
      </p:sp>
    </p:spTree>
    <p:extLst>
      <p:ext uri="{BB962C8B-B14F-4D97-AF65-F5344CB8AC3E}">
        <p14:creationId xmlns:p14="http://schemas.microsoft.com/office/powerpoint/2010/main" val="174325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lnSpcReduction="10000"/>
          </a:bodyPr>
          <a:lstStyle/>
          <a:p>
            <a:r>
              <a:rPr lang="pl-PL" dirty="0"/>
              <a:t>Reklamacja polega na zawiadomieniu sprzedawcy o niezgodności towaru z umową. Klient ma prawo żądać doprowadzenia towaru do stanu z nią zgodnego.</a:t>
            </a:r>
          </a:p>
          <a:p>
            <a:r>
              <a:rPr lang="pl-PL" dirty="0"/>
              <a:t>Towar jest niezgodny z umową, gdy:</a:t>
            </a:r>
          </a:p>
          <a:p>
            <a:pPr>
              <a:buFont typeface="Wingdings" panose="05000000000000000000" pitchFamily="2" charset="2"/>
              <a:buChar char="Ø"/>
            </a:pPr>
            <a:r>
              <a:rPr lang="pl-PL" dirty="0"/>
              <a:t>ma braki ilościowe</a:t>
            </a:r>
          </a:p>
          <a:p>
            <a:pPr>
              <a:buFont typeface="Wingdings" panose="05000000000000000000" pitchFamily="2" charset="2"/>
              <a:buChar char="Ø"/>
            </a:pPr>
            <a:r>
              <a:rPr lang="pl-PL" dirty="0"/>
              <a:t>nie odpowiada podanemu przez sprzedawcę opisowi lub nie ma cech pokazanej wcześniej próbki/wzoru</a:t>
            </a:r>
          </a:p>
          <a:p>
            <a:pPr>
              <a:buFont typeface="Wingdings" panose="05000000000000000000" pitchFamily="2" charset="2"/>
              <a:buChar char="Ø"/>
            </a:pPr>
            <a:r>
              <a:rPr lang="pl-PL" dirty="0"/>
              <a:t>ma cechy zmniejszające jego wartość użytkową</a:t>
            </a:r>
          </a:p>
          <a:p>
            <a:pPr>
              <a:buFont typeface="Wingdings" panose="05000000000000000000" pitchFamily="2" charset="2"/>
              <a:buChar char="Ø"/>
            </a:pPr>
            <a:r>
              <a:rPr lang="pl-PL" dirty="0"/>
              <a:t>ma posiada właściwości, jakie powinien mieć produkt tego rodzaju, o jakich zapewniał sprzedawca</a:t>
            </a:r>
          </a:p>
          <a:p>
            <a:pPr>
              <a:buFont typeface="Wingdings" panose="05000000000000000000" pitchFamily="2" charset="2"/>
              <a:buChar char="Ø"/>
            </a:pPr>
            <a:r>
              <a:rPr lang="pl-PL" dirty="0"/>
              <a:t>został nieprawidłowo zamontowany lub uruchomiony, jeśli czynności te zostały wykonane w ramach umowy sprzedaży przez sprzedawcę lub przez kupującego według instrukcji.</a:t>
            </a:r>
          </a:p>
          <a:p>
            <a:endParaRPr lang="pl-PL" dirty="0"/>
          </a:p>
        </p:txBody>
      </p:sp>
    </p:spTree>
    <p:extLst>
      <p:ext uri="{BB962C8B-B14F-4D97-AF65-F5344CB8AC3E}">
        <p14:creationId xmlns:p14="http://schemas.microsoft.com/office/powerpoint/2010/main" val="3619736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a:bodyPr>
          <a:lstStyle/>
          <a:p>
            <a:r>
              <a:rPr lang="pl-PL" dirty="0"/>
              <a:t>Za niezgodność towaru z umową odpowiada sprzedawca.</a:t>
            </a:r>
          </a:p>
          <a:p>
            <a:r>
              <a:rPr lang="pl-PL" dirty="0"/>
              <a:t>Termin: 2 lata od daty wydania towaru.</a:t>
            </a:r>
          </a:p>
          <a:p>
            <a:r>
              <a:rPr lang="pl-PL" dirty="0"/>
              <a:t>Uwaga!</a:t>
            </a:r>
          </a:p>
          <a:p>
            <a:r>
              <a:rPr lang="pl-PL" dirty="0"/>
              <a:t>Sprzedawca nie odpowiada za niezgodność towaru z umową, jeśli kupujący o tej niezgodności wiedział w momencie nabycia towaru, np. kupił towar po obniżonej cenie ze względu na niewielkie braki/ubytki/uszkodzenia.</a:t>
            </a:r>
          </a:p>
          <a:p>
            <a:endParaRPr lang="pl-PL" dirty="0"/>
          </a:p>
        </p:txBody>
      </p:sp>
    </p:spTree>
    <p:extLst>
      <p:ext uri="{BB962C8B-B14F-4D97-AF65-F5344CB8AC3E}">
        <p14:creationId xmlns:p14="http://schemas.microsoft.com/office/powerpoint/2010/main" val="328028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fontScale="92500" lnSpcReduction="20000"/>
          </a:bodyPr>
          <a:lstStyle/>
          <a:p>
            <a:r>
              <a:rPr lang="pl-PL" dirty="0"/>
              <a:t>Należy zwrócić uwagę na terminy składania reklamacji artykułów żywnościowych. Zgodnie z rozporządzeniem Ministra Gospodarki, Pracy i Polityki Społecznej z dnia 30 stycznia 2003 r. w sprawie terminów zawiadamiania sprzedawcy o stwierdzeniu niezgodności towaru żywnościowego z umową (</a:t>
            </a:r>
            <a:r>
              <a:rPr lang="pl-PL" dirty="0" err="1"/>
              <a:t>DzU</a:t>
            </a:r>
            <a:r>
              <a:rPr lang="pl-PL" dirty="0"/>
              <a:t> z 24.02.2003 r. nr 31, poz. 258), jako podstawową zasadę przyjęto konieczność niezwłocznego zawiadomienia sprzedawcy o niezgodności towaru z umową, nie później niż:</a:t>
            </a:r>
          </a:p>
          <a:p>
            <a:endParaRPr lang="pl-PL" dirty="0"/>
          </a:p>
          <a:p>
            <a:pPr>
              <a:buFont typeface="Wingdings" panose="05000000000000000000" pitchFamily="2" charset="2"/>
              <a:buChar char="Ø"/>
            </a:pPr>
            <a:r>
              <a:rPr lang="pl-PL" dirty="0"/>
              <a:t>w przypadku towaru paczkowanego (niezależnie czy jest on oznakowany datą minimalnej trwałości lub terminem przydatności do spożycia, czy nie) - w terminie 3 dni od otwarcia opakowania.</a:t>
            </a:r>
          </a:p>
          <a:p>
            <a:endParaRPr lang="pl-PL" dirty="0"/>
          </a:p>
          <a:p>
            <a:r>
              <a:rPr lang="pl-PL" dirty="0"/>
              <a:t>Uwaga! Towary żywnościowe paczkowane, oznakowane datą minimalnej trwałości lub terminem przydatności do spożycia można reklamować wyłącznie przed upływem tej daty lub terminu.</a:t>
            </a:r>
          </a:p>
          <a:p>
            <a:endParaRPr lang="pl-PL" dirty="0"/>
          </a:p>
          <a:p>
            <a:pPr>
              <a:buFont typeface="Wingdings" panose="05000000000000000000" pitchFamily="2" charset="2"/>
              <a:buChar char="Ø"/>
            </a:pPr>
            <a:r>
              <a:rPr lang="pl-PL" dirty="0"/>
              <a:t>w przypadku towaru sprzedawanego luzem, odmierzanego w miejscu zakupu oraz dostarczanego do miejsca zamieszkania kupującego - w terminie 3 dni od dnia sprzedaży lub otrzymania towaru.</a:t>
            </a:r>
          </a:p>
        </p:txBody>
      </p:sp>
    </p:spTree>
    <p:extLst>
      <p:ext uri="{BB962C8B-B14F-4D97-AF65-F5344CB8AC3E}">
        <p14:creationId xmlns:p14="http://schemas.microsoft.com/office/powerpoint/2010/main" val="404896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a:bodyPr>
          <a:lstStyle/>
          <a:p>
            <a:r>
              <a:rPr lang="pl-PL" dirty="0"/>
              <a:t>Zadanie 5</a:t>
            </a:r>
          </a:p>
          <a:p>
            <a:r>
              <a:rPr lang="pl-PL" dirty="0"/>
              <a:t>Pani Ania kupiła jogurt naturalny w dniu 20.03.20XY r. Po otwarciu zauważyła na powierzchni zgromadzoną pleśń. Czy konsumenta może zareklamować produkt?</a:t>
            </a:r>
          </a:p>
        </p:txBody>
      </p:sp>
    </p:spTree>
    <p:extLst>
      <p:ext uri="{BB962C8B-B14F-4D97-AF65-F5344CB8AC3E}">
        <p14:creationId xmlns:p14="http://schemas.microsoft.com/office/powerpoint/2010/main" val="3315285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p:txBody>
          <a:bodyPr>
            <a:normAutofit/>
          </a:bodyPr>
          <a:lstStyle/>
          <a:p>
            <a:r>
              <a:rPr lang="pl-PL" dirty="0"/>
              <a:t>Poruszając kwestię praw konsumenta należy podkreślić, iż sprzedawca jest odpowiedzialny względem klienta, jeżeli sprzedany produkt ma wadę fizyczną lub prawną. Oznacza to, że sprzedawca odpowiada z tytułu rękojmi, jeżeli wada fizyczna zostanie stwierdzona przed upływem dwóch lat, a gdy chodzi o wady nieruchomości – przed upływem pięciu lat od dnia wydania rzeczy kupującemu – zgodnie z art. 568 </a:t>
            </a:r>
            <a:r>
              <a:rPr lang="pl-PL" dirty="0" err="1"/>
              <a:t>kc</a:t>
            </a:r>
            <a:r>
              <a:rPr lang="pl-PL" dirty="0"/>
              <a:t>. </a:t>
            </a:r>
          </a:p>
        </p:txBody>
      </p:sp>
    </p:spTree>
    <p:extLst>
      <p:ext uri="{BB962C8B-B14F-4D97-AF65-F5344CB8AC3E}">
        <p14:creationId xmlns:p14="http://schemas.microsoft.com/office/powerpoint/2010/main" val="1710772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endParaRPr lang="pl-PL" dirty="0"/>
          </a:p>
          <a:p>
            <a:r>
              <a:rPr lang="pl-PL" dirty="0"/>
              <a:t>O wadzie fizycznej towaru można mówić wówczas, gdy sprzedany produkt:</a:t>
            </a:r>
          </a:p>
          <a:p>
            <a:pPr>
              <a:buFont typeface="Wingdings" panose="05000000000000000000" pitchFamily="2" charset="2"/>
              <a:buChar char="Ø"/>
            </a:pPr>
            <a:r>
              <a:rPr lang="pl-PL" dirty="0"/>
              <a:t>nie ma właściwości, które produkt tego rodzaju powinien mieć ze względu na oznaczony umowie cel sprzedaży albo wynikający z okoliczności lub przeznaczenia;</a:t>
            </a:r>
          </a:p>
          <a:p>
            <a:pPr>
              <a:buFont typeface="Wingdings" panose="05000000000000000000" pitchFamily="2" charset="2"/>
              <a:buChar char="Ø"/>
            </a:pPr>
            <a:r>
              <a:rPr lang="pl-PL" dirty="0"/>
              <a:t>nie ma właściwości, o których istnieniu sprzedawca zapewnił klienta, w tym przedstawiając próbkę lub wzór;</a:t>
            </a:r>
          </a:p>
          <a:p>
            <a:pPr>
              <a:buFont typeface="Wingdings" panose="05000000000000000000" pitchFamily="2" charset="2"/>
              <a:buChar char="Ø"/>
            </a:pPr>
            <a:r>
              <a:rPr lang="pl-PL" dirty="0"/>
              <a:t>nie nadaje się do celu, o którym klient poinformował sprzedawcę przy zawarciu umowy sprzedaży, a sprzedawca nie zgłosił zastrzeżenia co do takiego jej przeznaczenia;</a:t>
            </a:r>
          </a:p>
          <a:p>
            <a:pPr>
              <a:buFont typeface="Wingdings" panose="05000000000000000000" pitchFamily="2" charset="2"/>
              <a:buChar char="Ø"/>
            </a:pPr>
            <a:r>
              <a:rPr lang="pl-PL" dirty="0"/>
              <a:t>został wydany klientowi w stanie niezupełnym.</a:t>
            </a:r>
          </a:p>
        </p:txBody>
      </p:sp>
    </p:spTree>
    <p:extLst>
      <p:ext uri="{BB962C8B-B14F-4D97-AF65-F5344CB8AC3E}">
        <p14:creationId xmlns:p14="http://schemas.microsoft.com/office/powerpoint/2010/main" val="86721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r>
              <a:rPr lang="pl-PL" dirty="0"/>
              <a:t>W przypadku wystąpienia wady w towarze konsument ma prawo do czterech niezależnych roszczeń jakimi są:</a:t>
            </a:r>
          </a:p>
          <a:p>
            <a:pPr>
              <a:buFont typeface="Wingdings" panose="05000000000000000000" pitchFamily="2" charset="2"/>
              <a:buChar char="Ø"/>
            </a:pPr>
            <a:r>
              <a:rPr lang="pl-PL" b="1" dirty="0"/>
              <a:t>naprawa towaru (czyli usunięcie wady)</a:t>
            </a:r>
            <a:endParaRPr lang="pl-PL" dirty="0"/>
          </a:p>
          <a:p>
            <a:pPr>
              <a:buFont typeface="Wingdings" panose="05000000000000000000" pitchFamily="2" charset="2"/>
              <a:buChar char="Ø"/>
            </a:pPr>
            <a:r>
              <a:rPr lang="pl-PL" b="1" dirty="0"/>
              <a:t>wymiana towaru na wolny od wad</a:t>
            </a:r>
            <a:endParaRPr lang="pl-PL" dirty="0"/>
          </a:p>
          <a:p>
            <a:pPr>
              <a:buFont typeface="Wingdings" panose="05000000000000000000" pitchFamily="2" charset="2"/>
              <a:buChar char="Ø"/>
            </a:pPr>
            <a:r>
              <a:rPr lang="pl-PL" b="1" dirty="0"/>
              <a:t>obniżenie ceny</a:t>
            </a:r>
            <a:endParaRPr lang="pl-PL" dirty="0"/>
          </a:p>
          <a:p>
            <a:pPr>
              <a:buFont typeface="Wingdings" panose="05000000000000000000" pitchFamily="2" charset="2"/>
              <a:buChar char="Ø"/>
            </a:pPr>
            <a:r>
              <a:rPr lang="pl-PL" b="1" dirty="0"/>
              <a:t>odstąpienie od umowy</a:t>
            </a:r>
            <a:endParaRPr lang="pl-PL" dirty="0"/>
          </a:p>
          <a:p>
            <a:r>
              <a:rPr lang="pl-PL" dirty="0"/>
              <a:t>Konsument ma prawo wyboru żądania wobec przedsiębiorcy. Jednak przedsiębiorca może odmówić wymiany towaru na nowy lub naprawy towaru jeśli będzie to niemożliwe do spełnienia, np. nie ma już w sprzedaży reklamowanego towaru.</a:t>
            </a:r>
          </a:p>
        </p:txBody>
      </p:sp>
    </p:spTree>
    <p:extLst>
      <p:ext uri="{BB962C8B-B14F-4D97-AF65-F5344CB8AC3E}">
        <p14:creationId xmlns:p14="http://schemas.microsoft.com/office/powerpoint/2010/main" val="2075058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r>
              <a:rPr lang="pl-PL" dirty="0"/>
              <a:t>Zadanie 6</a:t>
            </a:r>
          </a:p>
          <a:p>
            <a:r>
              <a:rPr lang="pl-PL" dirty="0"/>
              <a:t>Kiedy klient powinien zawrzeć umowę sprzedaży towaru na piśmie?</a:t>
            </a:r>
          </a:p>
          <a:p>
            <a:pPr marL="0" indent="0">
              <a:buNone/>
            </a:pPr>
            <a:endParaRPr lang="pl-PL" dirty="0"/>
          </a:p>
        </p:txBody>
      </p:sp>
    </p:spTree>
    <p:extLst>
      <p:ext uri="{BB962C8B-B14F-4D97-AF65-F5344CB8AC3E}">
        <p14:creationId xmlns:p14="http://schemas.microsoft.com/office/powerpoint/2010/main" val="2654514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r>
              <a:rPr lang="pl-PL" dirty="0"/>
              <a:t>Zadanie 7</a:t>
            </a:r>
          </a:p>
          <a:p>
            <a:r>
              <a:rPr lang="pl-PL" dirty="0"/>
              <a:t>Podaj przykłady wad towarów, które mogą stanowić podstawę złożenia reklamacji?</a:t>
            </a:r>
          </a:p>
        </p:txBody>
      </p:sp>
    </p:spTree>
    <p:extLst>
      <p:ext uri="{BB962C8B-B14F-4D97-AF65-F5344CB8AC3E}">
        <p14:creationId xmlns:p14="http://schemas.microsoft.com/office/powerpoint/2010/main" val="2415120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endParaRPr lang="pl-PL" dirty="0"/>
          </a:p>
          <a:p>
            <a:r>
              <a:rPr lang="pl-PL" dirty="0"/>
              <a:t>Rozpoczynając procedurę reklamacyjną konsument powinien złożyć zgłoszenie reklamacyjne.</a:t>
            </a:r>
          </a:p>
          <a:p>
            <a:r>
              <a:rPr lang="pl-PL" dirty="0"/>
              <a:t>Ważne!</a:t>
            </a:r>
          </a:p>
          <a:p>
            <a:r>
              <a:rPr lang="pl-PL" dirty="0"/>
              <a:t>Paragon fiskalny nie jest konieczny do zareklamowania produktu. Jednak jego posiadanie ułatwia złożenie reklamacji. Pomocnym w złożeniu reklamacji jest wydruk z karty płatniczej lub kredytowej, e-maile, czy złożenie oświadczenia świadków.</a:t>
            </a:r>
          </a:p>
        </p:txBody>
      </p:sp>
    </p:spTree>
    <p:extLst>
      <p:ext uri="{BB962C8B-B14F-4D97-AF65-F5344CB8AC3E}">
        <p14:creationId xmlns:p14="http://schemas.microsoft.com/office/powerpoint/2010/main" val="395572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9DE222C-114D-43C7-8CFB-2A12BA315C65}"/>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568882C6-BCAC-4298-8FDE-B0859CE8537D}"/>
              </a:ext>
            </a:extLst>
          </p:cNvPr>
          <p:cNvSpPr>
            <a:spLocks noGrp="1"/>
          </p:cNvSpPr>
          <p:nvPr>
            <p:ph idx="1"/>
          </p:nvPr>
        </p:nvSpPr>
        <p:spPr/>
        <p:txBody>
          <a:bodyPr>
            <a:normAutofit fontScale="92500" lnSpcReduction="10000"/>
          </a:bodyPr>
          <a:lstStyle/>
          <a:p>
            <a:r>
              <a:rPr lang="pl-PL" dirty="0"/>
              <a:t>Polski system prawna chroni konsumenta, czego dowodem są liczne akty prawne, m.in.:</a:t>
            </a:r>
          </a:p>
          <a:p>
            <a:pPr>
              <a:buFont typeface="Wingdings" panose="05000000000000000000" pitchFamily="2" charset="2"/>
              <a:buChar char="Ø"/>
            </a:pPr>
            <a:r>
              <a:rPr lang="pl-PL" dirty="0"/>
              <a:t>Konstytucja Rzeczpospolitej Polskiej, w której art. 76 nakłada na władze publiczne obowiązek ochrony konsumentów przed działaniami zagrażający ich zdrowiu, prywatności i bezpieczeństwu oraz przed nieuczciwymi praktykami rynkowymi.</a:t>
            </a:r>
          </a:p>
          <a:p>
            <a:pPr>
              <a:buFont typeface="Wingdings" panose="05000000000000000000" pitchFamily="2" charset="2"/>
              <a:buChar char="Ø"/>
            </a:pPr>
            <a:r>
              <a:rPr lang="pl-PL" dirty="0"/>
              <a:t>Ustawa z 23 kwietnia z 1964 r. - Kodeks cywilny </a:t>
            </a:r>
          </a:p>
          <a:p>
            <a:pPr>
              <a:buFont typeface="Wingdings" panose="05000000000000000000" pitchFamily="2" charset="2"/>
              <a:buChar char="Ø"/>
            </a:pPr>
            <a:r>
              <a:rPr lang="pl-PL" dirty="0"/>
              <a:t>Ustawa z dnia 30 maja 2014r. o prawach konsumenta (Dz.U. 2014 poz. 827)</a:t>
            </a:r>
          </a:p>
          <a:p>
            <a:pPr>
              <a:buFont typeface="Wingdings" panose="05000000000000000000" pitchFamily="2" charset="2"/>
              <a:buChar char="Ø"/>
            </a:pPr>
            <a:r>
              <a:rPr lang="pl-PL" dirty="0"/>
              <a:t>Ustawa z dnia 2 marca 2000 r. o ochronie niektórych praw konsumentów oraz o odpowiedzialności za szkodę wyrządzoną przez produkt niebezpieczny (Dz. U. z 2012 r. poz. 1225)</a:t>
            </a:r>
          </a:p>
          <a:p>
            <a:pPr>
              <a:buFont typeface="Wingdings" panose="05000000000000000000" pitchFamily="2" charset="2"/>
              <a:buChar char="Ø"/>
            </a:pPr>
            <a:r>
              <a:rPr lang="pl-PL" dirty="0"/>
              <a:t>Ustawa z dnia 27 lipca 2002 r. o szczególnych warunkach sprzedaży konsumenckiej oraz o zmianie Kodeksu cywilnego (Dz. U. Nr 141, poz. 1176, z </a:t>
            </a:r>
            <a:r>
              <a:rPr lang="pl-PL" dirty="0" err="1"/>
              <a:t>późn</a:t>
            </a:r>
            <a:r>
              <a:rPr lang="pl-PL" dirty="0"/>
              <a:t>. zm.9)</a:t>
            </a:r>
          </a:p>
          <a:p>
            <a:pPr>
              <a:buFont typeface="Wingdings" panose="05000000000000000000" pitchFamily="2" charset="2"/>
              <a:buChar char="Ø"/>
            </a:pPr>
            <a:r>
              <a:rPr lang="pl-PL" dirty="0"/>
              <a:t>Ustawa z dnia 23 sierpnia 2007 r. o przeciwdziałaniu nieuczciwym praktykom rynkowym (Dz.U. 2007 nr 171 poz. 1206)</a:t>
            </a:r>
          </a:p>
        </p:txBody>
      </p:sp>
    </p:spTree>
    <p:extLst>
      <p:ext uri="{BB962C8B-B14F-4D97-AF65-F5344CB8AC3E}">
        <p14:creationId xmlns:p14="http://schemas.microsoft.com/office/powerpoint/2010/main" val="2166601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endParaRPr lang="pl-PL" dirty="0"/>
          </a:p>
          <a:p>
            <a:r>
              <a:rPr lang="pl-PL" dirty="0"/>
              <a:t>Klient może dochodzić praw z tytułu rękojmi lub gwarancji.</a:t>
            </a:r>
          </a:p>
          <a:p>
            <a:r>
              <a:rPr lang="pl-PL" dirty="0"/>
              <a:t>Dochodzenie praw z tytułu gwarancji jest możliwe tylko wtedy, gdy producent udzieli takiej gwarancji. </a:t>
            </a:r>
          </a:p>
        </p:txBody>
      </p:sp>
    </p:spTree>
    <p:extLst>
      <p:ext uri="{BB962C8B-B14F-4D97-AF65-F5344CB8AC3E}">
        <p14:creationId xmlns:p14="http://schemas.microsoft.com/office/powerpoint/2010/main" val="780612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Należy pamiętać, że na przedsiębiorcy spoczywa obowiązek rozpatrzenia reklamacji </a:t>
            </a:r>
            <a:r>
              <a:rPr lang="pl-PL" b="1" dirty="0"/>
              <a:t>w terminie 14 dni kalendarzowych od dnia jej złożenia.</a:t>
            </a:r>
            <a:r>
              <a:rPr lang="pl-PL" dirty="0"/>
              <a:t> W przypadku niedotrzymania tego terminu uznaje się, że reklamacja jest zasadna. </a:t>
            </a:r>
          </a:p>
          <a:p>
            <a:endParaRPr lang="pl-PL" dirty="0"/>
          </a:p>
        </p:txBody>
      </p:sp>
    </p:spTree>
    <p:extLst>
      <p:ext uri="{BB962C8B-B14F-4D97-AF65-F5344CB8AC3E}">
        <p14:creationId xmlns:p14="http://schemas.microsoft.com/office/powerpoint/2010/main" val="2845675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r>
              <a:rPr lang="pl-PL" dirty="0"/>
              <a:t>Zadanie 6</a:t>
            </a:r>
          </a:p>
          <a:p>
            <a:r>
              <a:rPr lang="pl-PL" dirty="0"/>
              <a:t>Kiedy konsument powinien skorzystać z rękojmi a kiedy z gwarancji?</a:t>
            </a:r>
          </a:p>
        </p:txBody>
      </p:sp>
    </p:spTree>
    <p:extLst>
      <p:ext uri="{BB962C8B-B14F-4D97-AF65-F5344CB8AC3E}">
        <p14:creationId xmlns:p14="http://schemas.microsoft.com/office/powerpoint/2010/main" val="2702259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Bezpieczne robienie zakupów w e-sklepie.</a:t>
            </a:r>
          </a:p>
          <a:p>
            <a:pPr fontAlgn="base"/>
            <a:r>
              <a:rPr lang="pl-PL" dirty="0"/>
              <a:t>Konsumenci dokonujący zakupów w sklepach interesowych powinni rozważnie wybierać sklepy. Sprawdzić opinię i wiarygodność sklepu, sposób regulacji płatności oraz sposoby składania reklamacji, czy odstąpienia od umowy.</a:t>
            </a:r>
          </a:p>
          <a:p>
            <a:pPr marL="0" indent="0">
              <a:buNone/>
            </a:pPr>
            <a:r>
              <a:rPr lang="pl-PL" dirty="0"/>
              <a:t>Pierwszym korkiem jest sprawdzenie adresu strony: czy rozpoczyna się do skrótu: „</a:t>
            </a:r>
            <a:r>
              <a:rPr lang="pl-PL" dirty="0" err="1"/>
              <a:t>https</a:t>
            </a:r>
            <a:r>
              <a:rPr lang="pl-PL" dirty="0"/>
              <a:t>”. </a:t>
            </a:r>
          </a:p>
          <a:p>
            <a:pPr marL="0" indent="0">
              <a:buNone/>
            </a:pPr>
            <a:r>
              <a:rPr lang="pl-PL" dirty="0"/>
              <a:t>Równie istotne jest sprawdzenie ważności certyfikatu oraz dla kogo został wydany, klikając na symbol kłódki.</a:t>
            </a:r>
          </a:p>
          <a:p>
            <a:pPr fontAlgn="base"/>
            <a:endParaRPr lang="pl-PL" dirty="0"/>
          </a:p>
          <a:p>
            <a:pPr fontAlgn="base"/>
            <a:endParaRPr lang="pl-PL" dirty="0"/>
          </a:p>
        </p:txBody>
      </p:sp>
    </p:spTree>
    <p:extLst>
      <p:ext uri="{BB962C8B-B14F-4D97-AF65-F5344CB8AC3E}">
        <p14:creationId xmlns:p14="http://schemas.microsoft.com/office/powerpoint/2010/main" val="133043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Jeśli się zdarzy, że konsument zostanie oszukany podczas transakcji kupna-sprzedaży, zwłaszcza płatności internetowych, powinien podjąć następujące kroki:</a:t>
            </a:r>
          </a:p>
          <a:p>
            <a:pPr>
              <a:buFont typeface="Wingdings" panose="05000000000000000000" pitchFamily="2" charset="2"/>
              <a:buChar char="Ø"/>
            </a:pPr>
            <a:r>
              <a:rPr lang="pl-PL" dirty="0"/>
              <a:t>złóż zawiadomienie o podejrzeniu popełnienia przestępstwa organom ścigania</a:t>
            </a:r>
          </a:p>
          <a:p>
            <a:pPr>
              <a:buFont typeface="Wingdings" panose="05000000000000000000" pitchFamily="2" charset="2"/>
              <a:buChar char="Ø"/>
            </a:pPr>
            <a:r>
              <a:rPr lang="pl-PL" dirty="0"/>
              <a:t>zawiadom swój bank i poinformuj go o złożeniu zawiadomienia o popełnieniu przestępstwa</a:t>
            </a:r>
          </a:p>
          <a:p>
            <a:pPr>
              <a:buFont typeface="Wingdings" panose="05000000000000000000" pitchFamily="2" charset="2"/>
              <a:buChar char="Ø"/>
            </a:pPr>
            <a:r>
              <a:rPr lang="pl-PL" dirty="0"/>
              <a:t>ostrzeż innych potencjalnych nabywców o przestępczym charakterze działalności prowadzonej przez danego sprzedawcę internetowego.</a:t>
            </a:r>
          </a:p>
          <a:p>
            <a:pPr fontAlgn="base"/>
            <a:endParaRPr lang="pl-PL" dirty="0"/>
          </a:p>
        </p:txBody>
      </p:sp>
    </p:spTree>
    <p:extLst>
      <p:ext uri="{BB962C8B-B14F-4D97-AF65-F5344CB8AC3E}">
        <p14:creationId xmlns:p14="http://schemas.microsoft.com/office/powerpoint/2010/main" val="850570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Podsumowanie:</a:t>
            </a:r>
          </a:p>
          <a:p>
            <a:pPr fontAlgn="base"/>
            <a:r>
              <a:rPr lang="pl-PL" dirty="0"/>
              <a:t>Dokonując zakupów konsumenci powinni przestrzegać zasad bezpieczeństwa w zakresie wyboru punktu sprzedaży, formy płatności, zaciąganych zobowiązań finansowych, przekazywania danych osobowych oraz pamiętać o przysługujących prawach.</a:t>
            </a:r>
          </a:p>
          <a:p>
            <a:pPr fontAlgn="base"/>
            <a:endParaRPr lang="pl-PL" dirty="0"/>
          </a:p>
          <a:p>
            <a:pPr fontAlgn="base"/>
            <a:endParaRPr lang="pl-PL" dirty="0"/>
          </a:p>
        </p:txBody>
      </p:sp>
    </p:spTree>
    <p:extLst>
      <p:ext uri="{BB962C8B-B14F-4D97-AF65-F5344CB8AC3E}">
        <p14:creationId xmlns:p14="http://schemas.microsoft.com/office/powerpoint/2010/main" val="3698636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Ciekawostki:</a:t>
            </a:r>
          </a:p>
          <a:p>
            <a:pPr fontAlgn="base"/>
            <a:r>
              <a:rPr lang="pl-PL" dirty="0"/>
              <a:t>Uważaj na umowy abuzywne!</a:t>
            </a:r>
          </a:p>
          <a:p>
            <a:pPr fontAlgn="base"/>
            <a:r>
              <a:rPr lang="pl-PL" dirty="0"/>
              <a:t>Niedozwolone postanowienia w umowie zawarte zostały w art. 385 Kodeksu cywilnego.</a:t>
            </a:r>
          </a:p>
          <a:p>
            <a:r>
              <a:rPr lang="pl-PL" dirty="0"/>
              <a:t>Do klauzul o charakterze niedozwolonym zalicza się m.in. postanowienia umowne, które:</a:t>
            </a:r>
          </a:p>
          <a:p>
            <a:pPr>
              <a:buFont typeface="Wingdings" panose="05000000000000000000" pitchFamily="2" charset="2"/>
              <a:buChar char="Ø"/>
            </a:pPr>
            <a:r>
              <a:rPr lang="pl-PL" dirty="0"/>
              <a:t>wyłączają lub ograniczają odpowiedzialność przedsiębiorcy w stosunku do klienta/konsumenta za szkody na osobie;</a:t>
            </a:r>
          </a:p>
          <a:p>
            <a:pPr>
              <a:buFont typeface="Wingdings" panose="05000000000000000000" pitchFamily="2" charset="2"/>
              <a:buChar char="Ø"/>
            </a:pPr>
            <a:r>
              <a:rPr lang="pl-PL" dirty="0"/>
              <a:t>uprawniają przedsiębiorcę do jednostronnej zmiany umowy bez ważnej przyczyny wskazanej w tej umowie;</a:t>
            </a:r>
          </a:p>
          <a:p>
            <a:pPr>
              <a:buFont typeface="Wingdings" panose="05000000000000000000" pitchFamily="2" charset="2"/>
              <a:buChar char="Ø"/>
            </a:pPr>
            <a:r>
              <a:rPr lang="pl-PL" dirty="0"/>
              <a:t>przyznają tylko przedsiębiorcy uprawnienie do stwierdzania zgodności świadczenia z umową.</a:t>
            </a:r>
          </a:p>
          <a:p>
            <a:pPr fontAlgn="base"/>
            <a:endParaRPr lang="pl-PL" dirty="0"/>
          </a:p>
        </p:txBody>
      </p:sp>
    </p:spTree>
    <p:extLst>
      <p:ext uri="{BB962C8B-B14F-4D97-AF65-F5344CB8AC3E}">
        <p14:creationId xmlns:p14="http://schemas.microsoft.com/office/powerpoint/2010/main" val="1205319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Ciekawostki:</a:t>
            </a:r>
          </a:p>
          <a:p>
            <a:pPr fontAlgn="base"/>
            <a:r>
              <a:rPr lang="pl-PL" dirty="0"/>
              <a:t>Pamiętaj, że towar zakupiony w czasie wyprzedaży podlega takiemu samemu reżimowi jak towar kupiony w normalnych warunkach. Sprzedawcy nie mogą  zasłaniać się nieważnymi postanowieniami i informacjami. </a:t>
            </a:r>
          </a:p>
        </p:txBody>
      </p:sp>
    </p:spTree>
    <p:extLst>
      <p:ext uri="{BB962C8B-B14F-4D97-AF65-F5344CB8AC3E}">
        <p14:creationId xmlns:p14="http://schemas.microsoft.com/office/powerpoint/2010/main" val="3026617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AF24C3-D8EC-41DD-8175-2E2360C4DE96}"/>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3" name="Symbol zastępczy zawartości 2">
            <a:extLst>
              <a:ext uri="{FF2B5EF4-FFF2-40B4-BE49-F238E27FC236}">
                <a16:creationId xmlns:a16="http://schemas.microsoft.com/office/drawing/2014/main" xmlns="" id="{1E42427F-5CA4-411C-A4B2-F507B56B0785}"/>
              </a:ext>
            </a:extLst>
          </p:cNvPr>
          <p:cNvSpPr>
            <a:spLocks noGrp="1"/>
          </p:cNvSpPr>
          <p:nvPr>
            <p:ph idx="1"/>
          </p:nvPr>
        </p:nvSpPr>
        <p:spPr>
          <a:xfrm>
            <a:off x="805049" y="1657198"/>
            <a:ext cx="10058400" cy="4023360"/>
          </a:xfrm>
        </p:spPr>
        <p:txBody>
          <a:bodyPr>
            <a:noAutofit/>
          </a:bodyPr>
          <a:lstStyle/>
          <a:p>
            <a:pPr fontAlgn="base"/>
            <a:endParaRPr lang="pl-PL" dirty="0"/>
          </a:p>
          <a:p>
            <a:pPr fontAlgn="base"/>
            <a:r>
              <a:rPr lang="pl-PL" dirty="0"/>
              <a:t>Ciekawostki:</a:t>
            </a:r>
          </a:p>
          <a:p>
            <a:pPr fontAlgn="base"/>
            <a:r>
              <a:rPr lang="pl-PL" dirty="0"/>
              <a:t>Klient dokonujący zakupów na bazarze ma takie same prawa jak klient dokonujący zakupów w sklepie. Choć nie ma dowodu zakupu, może posłużyć się zeznaniem świadków.</a:t>
            </a:r>
          </a:p>
        </p:txBody>
      </p:sp>
    </p:spTree>
    <p:extLst>
      <p:ext uri="{BB962C8B-B14F-4D97-AF65-F5344CB8AC3E}">
        <p14:creationId xmlns:p14="http://schemas.microsoft.com/office/powerpoint/2010/main" val="408013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lstStyle/>
          <a:p>
            <a:r>
              <a:rPr lang="pl-PL" dirty="0"/>
              <a:t>Mówiąc o zakupach należy powiedzieć, że mają one miejsce wtedy, gdy miedzy sprzedającym i kupującym zachodzi umowa sprzedaży. Klient kupując towar akceptuje warunki oferty sprzedaży. Potwierdzeniem zawarcia umowy sprzedaży jest dowód sprzedaży. Może to być paragon fiskalny, faktura lub rachunek lub umowa sporządzona na piśmie).</a:t>
            </a:r>
          </a:p>
          <a:p>
            <a:r>
              <a:rPr lang="pl-PL" dirty="0"/>
              <a:t>Umowa może być zawarta: </a:t>
            </a:r>
          </a:p>
          <a:p>
            <a:pPr>
              <a:buFont typeface="Wingdings" panose="05000000000000000000" pitchFamily="2" charset="2"/>
              <a:buChar char="Ø"/>
            </a:pPr>
            <a:r>
              <a:rPr lang="pl-PL" dirty="0"/>
              <a:t>lokalu sklepowym,</a:t>
            </a:r>
          </a:p>
          <a:p>
            <a:pPr>
              <a:buFont typeface="Wingdings" panose="05000000000000000000" pitchFamily="2" charset="2"/>
              <a:buChar char="Ø"/>
            </a:pPr>
            <a:r>
              <a:rPr lang="pl-PL" dirty="0"/>
              <a:t>poza lokalem sklepowym,</a:t>
            </a:r>
          </a:p>
          <a:p>
            <a:pPr>
              <a:buFont typeface="Wingdings" panose="05000000000000000000" pitchFamily="2" charset="2"/>
              <a:buChar char="Ø"/>
            </a:pPr>
            <a:r>
              <a:rPr lang="pl-PL" dirty="0"/>
              <a:t>na odległość.</a:t>
            </a:r>
          </a:p>
          <a:p>
            <a:pPr marL="0" indent="0">
              <a:buNone/>
            </a:pPr>
            <a:r>
              <a:rPr lang="pl-PL" dirty="0"/>
              <a:t>W każdej z tych form konsument jest chroniony przepisami prawa.</a:t>
            </a:r>
          </a:p>
        </p:txBody>
      </p:sp>
    </p:spTree>
    <p:extLst>
      <p:ext uri="{BB962C8B-B14F-4D97-AF65-F5344CB8AC3E}">
        <p14:creationId xmlns:p14="http://schemas.microsoft.com/office/powerpoint/2010/main" val="1724780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lstStyle/>
          <a:p>
            <a:r>
              <a:rPr lang="pl-PL" dirty="0"/>
              <a:t>W umowie sprzedaży, sprzedający zobowiązuje się wobec kupującego do przeniesienia na niego własność rzeczy i wydania mu jej, a kupujący wobec sprzedawcy do odebrania rzeczy i zapłacenia ustalonej ceny.</a:t>
            </a:r>
          </a:p>
        </p:txBody>
      </p:sp>
    </p:spTree>
    <p:extLst>
      <p:ext uri="{BB962C8B-B14F-4D97-AF65-F5344CB8AC3E}">
        <p14:creationId xmlns:p14="http://schemas.microsoft.com/office/powerpoint/2010/main" val="44612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lstStyle/>
          <a:p>
            <a:r>
              <a:rPr lang="pl-PL" dirty="0"/>
              <a:t>Aby zakupy mogły przebiegać bezpiecznie sprzedawcy zobowiązani są do odpowiedniego organizowania i prowadzenia sprzedaży. </a:t>
            </a:r>
          </a:p>
          <a:p>
            <a:r>
              <a:rPr lang="pl-PL" dirty="0"/>
              <a:t>Przepisy </a:t>
            </a:r>
            <a:r>
              <a:rPr lang="pl-PL" dirty="0" err="1"/>
              <a:t>zobligowują</a:t>
            </a:r>
            <a:r>
              <a:rPr lang="pl-PL" dirty="0"/>
              <a:t> sprzedawców do podawania na piśmie warunków i istotnych informacji o szczególnych uprawnieniach przysługujących konsumentom. W szczególności dotyczy to:</a:t>
            </a:r>
          </a:p>
          <a:p>
            <a:pPr>
              <a:buFont typeface="Wingdings" panose="05000000000000000000" pitchFamily="2" charset="2"/>
              <a:buChar char="Ø"/>
            </a:pPr>
            <a:r>
              <a:rPr lang="pl-PL" dirty="0"/>
              <a:t>Sprzedaży ratalnej, na przedpłaty, na zamówienie, według wzoru lub na próbę</a:t>
            </a:r>
          </a:p>
          <a:p>
            <a:pPr>
              <a:buFont typeface="Wingdings" panose="05000000000000000000" pitchFamily="2" charset="2"/>
              <a:buChar char="Ø"/>
            </a:pPr>
            <a:r>
              <a:rPr lang="pl-PL" dirty="0"/>
              <a:t>Sprzedaży za cenę powyżej 2000,00 zł</a:t>
            </a:r>
          </a:p>
          <a:p>
            <a:pPr>
              <a:buFont typeface="Wingdings" panose="05000000000000000000" pitchFamily="2" charset="2"/>
              <a:buChar char="Ø"/>
            </a:pPr>
            <a:r>
              <a:rPr lang="pl-PL" dirty="0"/>
              <a:t>Sprzedaży zawieranej poza lokalem przedsiębiorstwa lub na odległość.</a:t>
            </a:r>
          </a:p>
          <a:p>
            <a:pPr marL="0" indent="0">
              <a:buNone/>
            </a:pPr>
            <a:r>
              <a:rPr lang="pl-PL" dirty="0"/>
              <a:t>Ponadto muszą odpowiednio oznakowywać towary, tak aby przygotowane informacje (ceny, etykiety z opisami) nie wprowadzały konsumenta w błąd. Mają obowiązek udzielania konsumentom, na ich żądanie wyjaśnień poszczególnych warunków umowy.</a:t>
            </a:r>
          </a:p>
          <a:p>
            <a:pPr marL="0" indent="0">
              <a:buNone/>
            </a:pPr>
            <a:endParaRPr lang="pl-PL" dirty="0"/>
          </a:p>
        </p:txBody>
      </p:sp>
    </p:spTree>
    <p:extLst>
      <p:ext uri="{BB962C8B-B14F-4D97-AF65-F5344CB8AC3E}">
        <p14:creationId xmlns:p14="http://schemas.microsoft.com/office/powerpoint/2010/main" val="69805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lstStyle/>
          <a:p>
            <a:pPr marL="0" indent="0">
              <a:buNone/>
            </a:pPr>
            <a:r>
              <a:rPr lang="pl-PL" dirty="0"/>
              <a:t>Konsumencki dokonując zakupów mają możliwość regulowania za swoje zobowiązania</a:t>
            </a:r>
          </a:p>
          <a:p>
            <a:pPr>
              <a:buFont typeface="Wingdings" panose="05000000000000000000" pitchFamily="2" charset="2"/>
              <a:buChar char="Ø"/>
            </a:pPr>
            <a:r>
              <a:rPr lang="pl-PL" dirty="0"/>
              <a:t>Gotówką</a:t>
            </a:r>
          </a:p>
          <a:p>
            <a:pPr>
              <a:buFont typeface="Wingdings" panose="05000000000000000000" pitchFamily="2" charset="2"/>
              <a:buChar char="Ø"/>
            </a:pPr>
            <a:r>
              <a:rPr lang="pl-PL" dirty="0"/>
              <a:t>Kartą płatniczą</a:t>
            </a:r>
          </a:p>
          <a:p>
            <a:pPr>
              <a:buFont typeface="Wingdings" panose="05000000000000000000" pitchFamily="2" charset="2"/>
              <a:buChar char="Ø"/>
            </a:pPr>
            <a:r>
              <a:rPr lang="pl-PL" dirty="0"/>
              <a:t>Bonem towarowym</a:t>
            </a:r>
          </a:p>
          <a:p>
            <a:pPr>
              <a:buFont typeface="Wingdings" panose="05000000000000000000" pitchFamily="2" charset="2"/>
              <a:buChar char="Ø"/>
            </a:pPr>
            <a:r>
              <a:rPr lang="pl-PL" dirty="0"/>
              <a:t>Lub nabyć towar korzystając ze sprzedaży ratalnej.</a:t>
            </a:r>
          </a:p>
          <a:p>
            <a:pPr marL="0" indent="0">
              <a:buNone/>
            </a:pPr>
            <a:r>
              <a:rPr lang="pl-PL" dirty="0"/>
              <a:t/>
            </a:r>
            <a:br>
              <a:rPr lang="pl-PL" dirty="0"/>
            </a:br>
            <a:endParaRPr lang="pl-PL" dirty="0"/>
          </a:p>
        </p:txBody>
      </p:sp>
    </p:spTree>
    <p:extLst>
      <p:ext uri="{BB962C8B-B14F-4D97-AF65-F5344CB8AC3E}">
        <p14:creationId xmlns:p14="http://schemas.microsoft.com/office/powerpoint/2010/main" val="302781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normAutofit/>
          </a:bodyPr>
          <a:lstStyle/>
          <a:p>
            <a:pPr marL="0" indent="0">
              <a:buNone/>
            </a:pPr>
            <a:r>
              <a:rPr lang="pl-PL" dirty="0"/>
              <a:t>Sprzedaż ratalna regulowana jest przepisami Kodeksu cywilnego.</a:t>
            </a:r>
          </a:p>
          <a:p>
            <a:pPr marL="0" indent="0">
              <a:buNone/>
            </a:pPr>
            <a:r>
              <a:rPr lang="pl-PL" dirty="0"/>
              <a:t/>
            </a:r>
            <a:br>
              <a:rPr lang="pl-PL" dirty="0"/>
            </a:br>
            <a:r>
              <a:rPr lang="pl-PL" dirty="0"/>
              <a:t>Art. 583. § 1. definiuje sprzedaż ratalną w następujący sposób:</a:t>
            </a:r>
          </a:p>
          <a:p>
            <a:pPr marL="0" indent="0">
              <a:buNone/>
            </a:pPr>
            <a:r>
              <a:rPr lang="pl-PL" b="1" dirty="0"/>
              <a:t>Sprzedażą na raty </a:t>
            </a:r>
            <a:r>
              <a:rPr lang="pl-PL" dirty="0"/>
              <a:t>jest dokonana w zakresie działalności przedsiębiorstwa sprzedaż rzeczy ruchomej osobie fizycznej za cenę płatną w określonych ratach, jeżeli według umowy rzecz ma być kupującemu wydana przed całkowitym zapłaceniem ceny.</a:t>
            </a:r>
          </a:p>
        </p:txBody>
      </p:sp>
    </p:spTree>
    <p:extLst>
      <p:ext uri="{BB962C8B-B14F-4D97-AF65-F5344CB8AC3E}">
        <p14:creationId xmlns:p14="http://schemas.microsoft.com/office/powerpoint/2010/main" val="38569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57AF6-7822-46B2-90C3-7CB4AB995D8A}"/>
              </a:ext>
            </a:extLst>
          </p:cNvPr>
          <p:cNvSpPr>
            <a:spLocks noGrp="1"/>
          </p:cNvSpPr>
          <p:nvPr>
            <p:ph type="title"/>
          </p:nvPr>
        </p:nvSpPr>
        <p:spPr/>
        <p:txBody>
          <a:bodyPr>
            <a:noAutofit/>
          </a:bodyPr>
          <a:lstStyle/>
          <a:p>
            <a:pPr algn="ctr"/>
            <a:r>
              <a:rPr lang="pl-PL" sz="4000" b="1" dirty="0"/>
              <a:t>Bezpieczne zakupy i zaciąganie zobowiązań finansowych a znajomość praw konsumenckich.</a:t>
            </a:r>
            <a:endParaRPr lang="pl-PL" sz="4000" dirty="0"/>
          </a:p>
        </p:txBody>
      </p:sp>
      <p:sp>
        <p:nvSpPr>
          <p:cNvPr id="6" name="Symbol zastępczy zawartości 5">
            <a:extLst>
              <a:ext uri="{FF2B5EF4-FFF2-40B4-BE49-F238E27FC236}">
                <a16:creationId xmlns:a16="http://schemas.microsoft.com/office/drawing/2014/main" xmlns="" id="{7C7F1940-99C1-4B09-BA1A-B81F96F94F14}"/>
              </a:ext>
            </a:extLst>
          </p:cNvPr>
          <p:cNvSpPr>
            <a:spLocks noGrp="1"/>
          </p:cNvSpPr>
          <p:nvPr>
            <p:ph idx="1"/>
          </p:nvPr>
        </p:nvSpPr>
        <p:spPr/>
        <p:txBody>
          <a:bodyPr>
            <a:normAutofit/>
          </a:bodyPr>
          <a:lstStyle/>
          <a:p>
            <a:pPr marL="0" indent="0">
              <a:buNone/>
            </a:pPr>
            <a:r>
              <a:rPr lang="pl-PL" dirty="0"/>
              <a:t>Zadanie 1 </a:t>
            </a:r>
          </a:p>
          <a:p>
            <a:pPr marL="0" indent="0">
              <a:buNone/>
            </a:pPr>
            <a:r>
              <a:rPr lang="pl-PL" dirty="0"/>
              <a:t>Wyjaśnij dlaczego konsumenci korzystają ze sprzedaży ratalnej?</a:t>
            </a:r>
          </a:p>
        </p:txBody>
      </p:sp>
    </p:spTree>
    <p:extLst>
      <p:ext uri="{BB962C8B-B14F-4D97-AF65-F5344CB8AC3E}">
        <p14:creationId xmlns:p14="http://schemas.microsoft.com/office/powerpoint/2010/main" val="2679252291"/>
      </p:ext>
    </p:extLst>
  </p:cSld>
  <p:clrMapOvr>
    <a:masterClrMapping/>
  </p:clrMapOvr>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496</TotalTime>
  <Words>2416</Words>
  <Application>Microsoft Office PowerPoint</Application>
  <PresentationFormat>Panoramiczny</PresentationFormat>
  <Paragraphs>187</Paragraphs>
  <Slides>38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38</vt:i4>
      </vt:variant>
    </vt:vector>
  </HeadingPairs>
  <TitlesOfParts>
    <vt:vector size="43" baseType="lpstr">
      <vt:lpstr>Calibri</vt:lpstr>
      <vt:lpstr>Calibri Light</vt:lpstr>
      <vt:lpstr>Courier New</vt:lpstr>
      <vt:lpstr>Wingdings</vt:lpstr>
      <vt:lpstr>Retrospekcja</vt:lpstr>
      <vt:lpstr>Bezpieczne zakupy i zaciąganie zobowiązań finansowych a znajomość praw konsumenckich. </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lpstr>Bezpieczne zakupy i zaciąganie zobowiązań finansowych a znajomość praw konsumenckich.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Bezpieczne zakupy i zaciąganie zobowiązań finansowych a znajomość praw konsumenckich.</dc:title>
  <dc:creator>Katarzyna Osiekowicz</dc:creator>
  <cp:lastModifiedBy>admin</cp:lastModifiedBy>
  <cp:revision>54</cp:revision>
  <dcterms:created xsi:type="dcterms:W3CDTF">2021-03-11T19:21:12Z</dcterms:created>
  <dcterms:modified xsi:type="dcterms:W3CDTF">2021-04-18T18:35:28Z</dcterms:modified>
</cp:coreProperties>
</file>