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8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7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1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0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0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2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1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2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2EC5-A59E-495B-A541-452B7AB45FDF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A1F59-F44A-4B35-B9EC-B130355F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6667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800" b="1" dirty="0" smtClean="0"/>
              <a:t>Średnia arytmetyczna,</a:t>
            </a:r>
            <a:br>
              <a:rPr lang="pl-PL" sz="4800" b="1" dirty="0" smtClean="0"/>
            </a:br>
            <a:r>
              <a:rPr lang="pl-PL" sz="4800" b="1" dirty="0" smtClean="0"/>
              <a:t>mediana</a:t>
            </a:r>
            <a:r>
              <a:rPr lang="pl-PL" sz="4800" b="1" dirty="0"/>
              <a:t> </a:t>
            </a:r>
            <a:r>
              <a:rPr lang="pl-PL" sz="4800" b="1" dirty="0" smtClean="0"/>
              <a:t>i dominanta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1743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ole tekstowe 1"/>
              <p:cNvSpPr txBox="1"/>
              <p:nvPr/>
            </p:nvSpPr>
            <p:spPr>
              <a:xfrm>
                <a:off x="611560" y="1412776"/>
                <a:ext cx="8136904" cy="3974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pl-PL" sz="3600" b="1" i="1" u="sng" dirty="0" smtClean="0"/>
                  <a:t>Średnią arytmetyczną</a:t>
                </a:r>
                <a:r>
                  <a:rPr lang="pl-PL" sz="3600" dirty="0" smtClean="0"/>
                  <a:t> </a:t>
                </a:r>
                <a:r>
                  <a:rPr lang="pl-PL" sz="3200" dirty="0" smtClean="0"/>
                  <a:t>liczb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pl-PL" sz="3200" b="0" i="1" dirty="0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endParaRPr lang="pl-PL" sz="3200" dirty="0" smtClean="0"/>
              </a:p>
              <a:p>
                <a:pPr algn="ctr">
                  <a:lnSpc>
                    <a:spcPct val="200000"/>
                  </a:lnSpc>
                </a:pPr>
                <a:r>
                  <a:rPr lang="pl-PL" sz="3200" dirty="0" smtClean="0"/>
                  <a:t>nazywamy liczbę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sz="32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pl-PL" sz="3200" dirty="0" smtClean="0"/>
                  <a:t>, którą obliczamy ze wzoru:</a:t>
                </a:r>
              </a:p>
              <a:p>
                <a:pPr algn="ctr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pl-PL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l-PL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l-PL" sz="3200" b="0" i="1" smtClean="0"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l-PL" sz="3200" b="0" i="1" smtClean="0">
                              <a:latin typeface="Cambria Math"/>
                            </a:rPr>
                            <m:t>+ …+ </m:t>
                          </m:r>
                          <m:sSub>
                            <m:sSubPr>
                              <m:ctrlPr>
                                <a:rPr lang="pl-PL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sz="32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pl-PL" sz="3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pole tekstow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12776"/>
                <a:ext cx="8136904" cy="3974293"/>
              </a:xfrm>
              <a:prstGeom prst="rect">
                <a:avLst/>
              </a:prstGeom>
              <a:blipFill rotWithShape="1">
                <a:blip r:embed="rId2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47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ole tekstowe 1"/>
              <p:cNvSpPr txBox="1"/>
              <p:nvPr/>
            </p:nvSpPr>
            <p:spPr>
              <a:xfrm>
                <a:off x="454290" y="1052736"/>
                <a:ext cx="8136904" cy="4434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l-PL" sz="3200" b="1" i="1" u="sng" dirty="0" smtClean="0"/>
                  <a:t>Przykład</a:t>
                </a:r>
                <a:r>
                  <a:rPr lang="pl-PL" sz="3200" dirty="0" smtClean="0"/>
                  <a:t/>
                </a:r>
                <a:br>
                  <a:rPr lang="pl-PL" sz="3200" dirty="0" smtClean="0"/>
                </a:br>
                <a:r>
                  <a:rPr lang="pl-PL" sz="3200" dirty="0" smtClean="0"/>
                  <a:t>Oblicz średnią arytmetyczną ocen z matematyki 3, 1, 2, 2, 4. </a:t>
                </a:r>
              </a:p>
              <a:p>
                <a:pPr>
                  <a:lnSpc>
                    <a:spcPct val="150000"/>
                  </a:lnSpc>
                </a:pPr>
                <a:r>
                  <a:rPr lang="pl-PL" sz="3200" dirty="0" smtClean="0"/>
                  <a:t>Obliczamy korzystając ze wzoru: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32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pl-PL" sz="3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3200" b="0" i="1" smtClean="0">
                              <a:latin typeface="Cambria Math"/>
                            </a:rPr>
                            <m:t>3+1+2+2+4</m:t>
                          </m:r>
                        </m:num>
                        <m:den>
                          <m:r>
                            <a:rPr lang="pl-PL" sz="3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l-PL" sz="3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l-PL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32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pl-PL" sz="32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l-PL" sz="3200" b="0" i="1" smtClean="0">
                          <a:latin typeface="Cambria Math"/>
                        </a:rPr>
                        <m:t>=2, 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pole tekstow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90" y="1052736"/>
                <a:ext cx="8136904" cy="4434804"/>
              </a:xfrm>
              <a:prstGeom prst="rect">
                <a:avLst/>
              </a:prstGeom>
              <a:blipFill rotWithShape="1">
                <a:blip r:embed="rId2"/>
                <a:stretch>
                  <a:fillRect l="-1949" r="-1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81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54162"/>
          </a:xfrm>
        </p:spPr>
        <p:txBody>
          <a:bodyPr>
            <a:normAutofit/>
          </a:bodyPr>
          <a:lstStyle/>
          <a:p>
            <a:r>
              <a:rPr lang="pl-PL" sz="3600" b="1" i="1" u="sng" dirty="0" smtClean="0"/>
              <a:t>Mediana</a:t>
            </a:r>
            <a:r>
              <a:rPr lang="pl-PL" sz="3200" dirty="0" smtClean="0"/>
              <a:t> jest zwana wartością środkową</a:t>
            </a:r>
            <a:endParaRPr lang="en-US" sz="3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916832"/>
            <a:ext cx="74888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3200" dirty="0" smtClean="0"/>
              <a:t>Aby wyznaczyć medianę zestawu danych liczbowych musimy w tym celu te dane uporządkować w </a:t>
            </a:r>
            <a:r>
              <a:rPr lang="pl-PL" sz="3200" i="1" u="sng" dirty="0" smtClean="0"/>
              <a:t>rosnący ciąg</a:t>
            </a:r>
            <a:r>
              <a:rPr lang="pl-PL" sz="3200" dirty="0" smtClean="0"/>
              <a:t>  </a:t>
            </a:r>
          </a:p>
          <a:p>
            <a:pPr algn="ctr">
              <a:lnSpc>
                <a:spcPct val="200000"/>
              </a:lnSpc>
            </a:pPr>
            <a:r>
              <a:rPr lang="pl-PL" sz="3200" dirty="0" smtClean="0"/>
              <a:t>x</a:t>
            </a:r>
            <a:r>
              <a:rPr lang="pl-PL" sz="3200" baseline="-25000" dirty="0" smtClean="0"/>
              <a:t>1</a:t>
            </a:r>
            <a:r>
              <a:rPr lang="pl-PL" sz="3200" dirty="0" smtClean="0"/>
              <a:t> &lt; x</a:t>
            </a:r>
            <a:r>
              <a:rPr lang="pl-PL" sz="3200" baseline="-25000" dirty="0" smtClean="0"/>
              <a:t>2</a:t>
            </a:r>
            <a:r>
              <a:rPr lang="pl-PL" sz="3200" dirty="0" smtClean="0"/>
              <a:t> &lt; x</a:t>
            </a:r>
            <a:r>
              <a:rPr lang="pl-PL" sz="3200" baseline="-25000" dirty="0" smtClean="0"/>
              <a:t>3</a:t>
            </a:r>
            <a:r>
              <a:rPr lang="pl-PL" sz="3200" dirty="0" smtClean="0"/>
              <a:t> &lt; …. &lt; </a:t>
            </a:r>
            <a:r>
              <a:rPr lang="pl-PL" sz="3200" dirty="0" err="1" smtClean="0"/>
              <a:t>x</a:t>
            </a:r>
            <a:r>
              <a:rPr lang="pl-PL" sz="3200" baseline="-25000" dirty="0" err="1" smtClean="0"/>
              <a:t>n</a:t>
            </a:r>
            <a:endParaRPr lang="pl-PL" sz="3200" baseline="-250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47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539552" y="908720"/>
                <a:ext cx="813690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pl-PL" sz="3200" dirty="0" smtClean="0"/>
                  <a:t>Jeśli </a:t>
                </a:r>
                <a:r>
                  <a:rPr lang="pl-PL" sz="3200" i="1" dirty="0" smtClean="0"/>
                  <a:t>n</a:t>
                </a:r>
                <a:r>
                  <a:rPr lang="pl-PL" sz="3200" dirty="0" smtClean="0"/>
                  <a:t> jest liczbą nieparzystą, to medianą liczb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pl-PL" sz="3200" b="0" i="1" dirty="0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pl-PL" sz="3200" dirty="0" smtClean="0"/>
                  <a:t>nazywamy środkowy wyraz </a:t>
                </a:r>
                <a:br>
                  <a:rPr lang="pl-PL" sz="3200" dirty="0" smtClean="0"/>
                </a:br>
                <a:r>
                  <a:rPr lang="pl-PL" sz="3200" dirty="0" smtClean="0"/>
                  <a:t>w tym ciągu.</a:t>
                </a:r>
              </a:p>
              <a:p>
                <a:pPr>
                  <a:lnSpc>
                    <a:spcPct val="150000"/>
                  </a:lnSpc>
                </a:pPr>
                <a:r>
                  <a:rPr lang="pl-PL" sz="3200" b="1" dirty="0" smtClean="0"/>
                  <a:t>Np.</a:t>
                </a:r>
                <a:r>
                  <a:rPr lang="pl-PL" sz="3200" dirty="0" smtClean="0"/>
                  <a:t> mediana liczb: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pl-PL" sz="3200" spc="200" dirty="0" smtClean="0"/>
                  <a:t>1, 1, 1, 3, 3, 4, 5, 6, 7, 8, 9, 10, 11, 12, 13,</a:t>
                </a:r>
              </a:p>
              <a:p>
                <a:pPr>
                  <a:lnSpc>
                    <a:spcPct val="150000"/>
                  </a:lnSpc>
                </a:pPr>
                <a:r>
                  <a:rPr lang="pl-PL" sz="3200" dirty="0" smtClean="0"/>
                  <a:t/>
                </a:r>
                <a:br>
                  <a:rPr lang="pl-PL" sz="3200" dirty="0" smtClean="0"/>
                </a:br>
                <a:r>
                  <a:rPr lang="pl-PL" sz="3200" dirty="0" smtClean="0"/>
                  <a:t>jest równa 6</a:t>
                </a:r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8136904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949" r="-1949" b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Łącznik prosty ze strzałką 5"/>
          <p:cNvCxnSpPr/>
          <p:nvPr/>
        </p:nvCxnSpPr>
        <p:spPr>
          <a:xfrm>
            <a:off x="4067944" y="3933056"/>
            <a:ext cx="0" cy="864096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3552580" y="479715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70C0"/>
                </a:solidFill>
              </a:rPr>
              <a:t>środek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1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462988" y="332656"/>
                <a:ext cx="8352928" cy="631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pl-PL" sz="3200" dirty="0" smtClean="0"/>
                  <a:t>Jeśli </a:t>
                </a:r>
                <a:r>
                  <a:rPr lang="pl-PL" sz="3200" i="1" dirty="0" smtClean="0"/>
                  <a:t>n</a:t>
                </a:r>
                <a:r>
                  <a:rPr lang="pl-PL" sz="3200" dirty="0" smtClean="0"/>
                  <a:t> jest liczbą parzystą, to medianą liczb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pl-PL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sz="32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pl-PL" sz="3200" b="0" i="1" dirty="0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pl-PL" sz="32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pl-PL" sz="3200" dirty="0" smtClean="0"/>
                  <a:t>nazywamy średnią arytmetyczną dwóch środkowych wyrazów tego ciągu. </a:t>
                </a:r>
                <a:br>
                  <a:rPr lang="pl-PL" sz="3200" dirty="0" smtClean="0"/>
                </a:br>
                <a:endParaRPr lang="pl-PL" sz="3200" dirty="0" smtClean="0"/>
              </a:p>
              <a:p>
                <a:pPr>
                  <a:lnSpc>
                    <a:spcPct val="150000"/>
                  </a:lnSpc>
                </a:pPr>
                <a:r>
                  <a:rPr lang="pl-PL" sz="3200" b="1" dirty="0" smtClean="0"/>
                  <a:t>Np.</a:t>
                </a:r>
                <a:r>
                  <a:rPr lang="pl-PL" sz="3200" dirty="0" smtClean="0"/>
                  <a:t> mediana liczb: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pl-PL" sz="3200" spc="200" dirty="0" smtClean="0"/>
                  <a:t>1, 1, 2, 3, 4, 4, 5, 6, 7, 8, 9, 9</a:t>
                </a:r>
                <a:r>
                  <a:rPr lang="pl-PL" sz="3200" dirty="0" smtClean="0"/>
                  <a:t/>
                </a:r>
                <a:br>
                  <a:rPr lang="pl-PL" sz="3200" dirty="0" smtClean="0"/>
                </a:br>
                <a:endParaRPr lang="pl-PL" sz="3200" dirty="0" smtClean="0"/>
              </a:p>
              <a:p>
                <a:pPr>
                  <a:lnSpc>
                    <a:spcPct val="150000"/>
                  </a:lnSpc>
                </a:pPr>
                <a:r>
                  <a:rPr lang="pl-PL" sz="3200" dirty="0" smtClean="0"/>
                  <a:t>jest równa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sz="3200" b="0" i="1" dirty="0" smtClean="0">
                            <a:latin typeface="Cambria Math"/>
                          </a:rPr>
                          <m:t>4+5</m:t>
                        </m:r>
                      </m:num>
                      <m:den>
                        <m:r>
                          <a:rPr lang="pl-PL" sz="32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l-PL" sz="3200" b="0" i="1" dirty="0" smtClean="0">
                        <a:latin typeface="Cambria Math"/>
                      </a:rPr>
                      <m:t>=4,5</m:t>
                    </m:r>
                  </m:oMath>
                </a14:m>
                <a:endParaRPr lang="pl-PL" sz="3200" dirty="0" smtClean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88" y="332656"/>
                <a:ext cx="8352928" cy="6318204"/>
              </a:xfrm>
              <a:prstGeom prst="rect">
                <a:avLst/>
              </a:prstGeom>
              <a:blipFill rotWithShape="1">
                <a:blip r:embed="rId2"/>
                <a:stretch>
                  <a:fillRect l="-1898" r="-2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Łącznik prosty ze strzałką 5"/>
          <p:cNvCxnSpPr/>
          <p:nvPr/>
        </p:nvCxnSpPr>
        <p:spPr>
          <a:xfrm>
            <a:off x="4639452" y="4335109"/>
            <a:ext cx="0" cy="864096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4139952" y="519920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70C0"/>
                </a:solidFill>
              </a:rPr>
              <a:t>środek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2" name="Nawias zamykający 1"/>
          <p:cNvSpPr/>
          <p:nvPr/>
        </p:nvSpPr>
        <p:spPr>
          <a:xfrm rot="5400000">
            <a:off x="4590001" y="4577291"/>
            <a:ext cx="108014" cy="6917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6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95536" y="404664"/>
            <a:ext cx="842493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i="1" u="sng" dirty="0" smtClean="0"/>
              <a:t>Dominantą</a:t>
            </a:r>
            <a:r>
              <a:rPr lang="pl-PL" sz="2800" dirty="0" smtClean="0"/>
              <a:t> zestawu liczb nazywamy taką wartość, która w tym zestawie występuje najczęściej.</a:t>
            </a:r>
            <a:br>
              <a:rPr lang="pl-PL" sz="2800" dirty="0" smtClean="0"/>
            </a:br>
            <a:endParaRPr lang="pl-PL" sz="2800" dirty="0" smtClean="0"/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600" dirty="0" smtClean="0"/>
              <a:t>Jeśli w zestawie jest kilka wartości występujących </a:t>
            </a:r>
            <a:br>
              <a:rPr lang="pl-PL" sz="2600" dirty="0" smtClean="0"/>
            </a:br>
            <a:r>
              <a:rPr lang="pl-PL" sz="2600" dirty="0" smtClean="0"/>
              <a:t>z najwyższą częstością to każda z tych wartości jest dominantą.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600" dirty="0" smtClean="0"/>
              <a:t>Jeśli wszystkie wartości w zestawie występują z tą samą częstością, to taki zestaw nie posiada dominanty.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600" dirty="0" smtClean="0"/>
              <a:t>Dominanta nazywana też jest modą lub wartością modalną.</a:t>
            </a:r>
          </a:p>
        </p:txBody>
      </p:sp>
    </p:spTree>
    <p:extLst>
      <p:ext uri="{BB962C8B-B14F-4D97-AF65-F5344CB8AC3E}">
        <p14:creationId xmlns:p14="http://schemas.microsoft.com/office/powerpoint/2010/main" val="324774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54290" y="1052736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b="1" i="1" u="sng" dirty="0" smtClean="0"/>
              <a:t>Przykłady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Dominantą zestawu liczb: 5, 7, 8, 9, 10, 7, 3, 2 jest liczba 7.</a:t>
            </a:r>
          </a:p>
          <a:p>
            <a:pPr>
              <a:lnSpc>
                <a:spcPct val="150000"/>
              </a:lnSpc>
            </a:pPr>
            <a:endParaRPr lang="pl-PL" sz="3200" dirty="0"/>
          </a:p>
          <a:p>
            <a:pPr>
              <a:lnSpc>
                <a:spcPct val="150000"/>
              </a:lnSpc>
            </a:pPr>
            <a:r>
              <a:rPr lang="pl-PL" sz="3200" dirty="0" smtClean="0"/>
              <a:t>Zestaw liczb: 5, 2, 2, 4, 3, 1, 2, 4, 3, 5, 3, 4 ma natomiast trzy dominanty: 2, 3 i 4.</a:t>
            </a:r>
          </a:p>
        </p:txBody>
      </p:sp>
    </p:spTree>
    <p:extLst>
      <p:ext uri="{BB962C8B-B14F-4D97-AF65-F5344CB8AC3E}">
        <p14:creationId xmlns:p14="http://schemas.microsoft.com/office/powerpoint/2010/main" val="108356097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181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Średnia arytmetyczna, mediana i dominanta </vt:lpstr>
      <vt:lpstr>Prezentacja programu PowerPoint</vt:lpstr>
      <vt:lpstr>Prezentacja programu PowerPoint</vt:lpstr>
      <vt:lpstr>Mediana jest zwana wartością środkową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Mediana, dominanta  i średnia arytmetyczna</dc:title>
  <dc:creator>Kasia</dc:creator>
  <cp:lastModifiedBy>zshe2</cp:lastModifiedBy>
  <cp:revision>9</cp:revision>
  <dcterms:created xsi:type="dcterms:W3CDTF">2011-04-16T07:26:27Z</dcterms:created>
  <dcterms:modified xsi:type="dcterms:W3CDTF">2013-06-01T16:17:14Z</dcterms:modified>
</cp:coreProperties>
</file>