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B8B139-AAB0-4A51-AC61-60AA6C1CF543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DFCD60-FC8E-420E-B43C-8073A61AB13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C00000"/>
                </a:solidFill>
              </a:rPr>
              <a:t>Wzajemne położenie dwóch okręgów.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Zajęcia przygotowujące </a:t>
            </a:r>
            <a:r>
              <a:rPr lang="pl-PL" b="1" dirty="0"/>
              <a:t>do matury rozszerzonej z matematyki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8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Przykład 1</a:t>
            </a:r>
            <a:endParaRPr lang="pl-PL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spcAft>
                    <a:spcPts val="1200"/>
                  </a:spcAft>
                  <a:buNone/>
                </a:pPr>
                <a:r>
                  <a:rPr lang="pl-PL" i="1" dirty="0">
                    <a:solidFill>
                      <a:srgbClr val="0070C0"/>
                    </a:solidFill>
                    <a:latin typeface="Cambria" pitchFamily="18" charset="0"/>
                  </a:rPr>
                  <a:t> </a:t>
                </a:r>
                <a:r>
                  <a:rPr lang="pl-PL" i="1" dirty="0" smtClean="0">
                    <a:solidFill>
                      <a:srgbClr val="0070C0"/>
                    </a:solidFill>
                    <a:latin typeface="Cambria" pitchFamily="18" charset="0"/>
                  </a:rPr>
                  <a:t>     Określ wzajemne położenie okręgów o równaniach:</a:t>
                </a:r>
              </a:p>
              <a:p>
                <a:pPr marL="114300" indent="0">
                  <a:buNone/>
                </a:pPr>
                <a:r>
                  <a:rPr lang="pl-PL" i="1" dirty="0" smtClean="0">
                    <a:solidFill>
                      <a:srgbClr val="0070C0"/>
                    </a:solidFill>
                    <a:latin typeface="Cambria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pl-PL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pl-PL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pl-PL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pl-PL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rgbClr val="0070C0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pl-PL" i="1" dirty="0" smtClean="0">
                    <a:solidFill>
                      <a:srgbClr val="0070C0"/>
                    </a:solidFill>
                    <a:latin typeface="Cambria" pitchFamily="18" charset="0"/>
                  </a:rPr>
                  <a:t>  oraz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pl-PL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pl-PL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pl-PL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pl-PL" i="1" dirty="0">
                    <a:solidFill>
                      <a:srgbClr val="0070C0"/>
                    </a:solidFill>
                    <a:latin typeface="Cambria" pitchFamily="18" charset="0"/>
                  </a:rPr>
                  <a:t> </a:t>
                </a:r>
                <a:endParaRPr lang="pl-PL" i="1" dirty="0" smtClean="0">
                  <a:solidFill>
                    <a:srgbClr val="0070C0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endParaRPr lang="pl-PL" i="1" dirty="0" smtClean="0">
                  <a:solidFill>
                    <a:srgbClr val="0070C0"/>
                  </a:solidFill>
                  <a:latin typeface="Cambria" pitchFamily="18" charset="0"/>
                </a:endParaRPr>
              </a:p>
              <a:p>
                <a:pPr marL="114300" indent="0">
                  <a:spcAft>
                    <a:spcPts val="1200"/>
                  </a:spcAft>
                  <a:buNone/>
                </a:pPr>
                <a:r>
                  <a:rPr lang="pl-PL" dirty="0" smtClean="0">
                    <a:latin typeface="Cambria" pitchFamily="18" charset="0"/>
                  </a:rPr>
                  <a:t>Wyznaczamy współrzędne środków tych okręgów: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/>
                            </a:rPr>
                            <m:t>1,2</m:t>
                          </m:r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        ,  </m:t>
                      </m:r>
                      <m:sSub>
                        <m:sSubPr>
                          <m:ctrlPr>
                            <a:rPr lang="pl-P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l-PL" b="0" i="1" smtClean="0">
                          <a:latin typeface="Cambria Math"/>
                        </a:rPr>
                        <m:t>=(4,2)</m:t>
                      </m:r>
                    </m:oMath>
                  </m:oMathPara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oraz długości ich promieni: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=2   ,   </m:t>
                    </m:r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212316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pl-PL" dirty="0" smtClean="0"/>
                  <a:t>	Następnie wyznaczmy: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l-PL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4−1</m:t>
                                </m:r>
                              </m:e>
                            </m:d>
                          </m:e>
                          <m:sup>
                            <m:r>
                              <a:rPr lang="pl-PL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l-PL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2−2</m:t>
                                </m:r>
                              </m:e>
                            </m:d>
                          </m:e>
                          <m:sup>
                            <m:r>
                              <a:rPr lang="pl-PL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b="0" i="1" smtClean="0">
                        <a:latin typeface="Cambria Math"/>
                      </a:rPr>
                      <m:t>=3</m:t>
                    </m:r>
                  </m:oMath>
                </a14:m>
                <a:endParaRPr lang="pl-PL" b="0" dirty="0" smtClean="0"/>
              </a:p>
              <a:p>
                <a:pPr marL="114300" indent="0">
                  <a:buNone/>
                </a:pPr>
                <a:r>
                  <a:rPr lang="pl-PL" dirty="0" smtClean="0"/>
                  <a:t>       oraz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=2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 smtClean="0"/>
              </a:p>
              <a:p>
                <a:endParaRPr lang="pl-PL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l-PL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l-PL" b="0" i="0" smtClean="0">
                        <a:latin typeface="Cambria Math"/>
                      </a:rPr>
                      <m:t>=1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:r>
                  <a:rPr lang="pl-PL" dirty="0" smtClean="0"/>
                  <a:t>Stąd  </a:t>
                </a:r>
                <a14:m>
                  <m:oMath xmlns:m="http://schemas.openxmlformats.org/officeDocument/2006/math">
                    <m:r>
                      <a:rPr lang="pl-PL" i="1" dirty="0" smtClean="0">
                        <a:latin typeface="Cambria Math"/>
                      </a:rPr>
                      <m:t>3 &gt; </m:t>
                    </m:r>
                    <m:r>
                      <a:rPr lang="pl-PL" i="1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 smtClean="0"/>
                  <a:t>  , czyli spełniony jest warunek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l-PL" dirty="0" smtClean="0"/>
              </a:p>
              <a:p>
                <a:pPr marL="114300" indent="0">
                  <a:buNone/>
                </a:pPr>
                <a:r>
                  <a:rPr lang="pl-PL" dirty="0" smtClean="0"/>
                  <a:t>Zatem okręgi są </a:t>
                </a:r>
                <a:r>
                  <a:rPr lang="pl-PL" b="1" dirty="0" smtClean="0"/>
                  <a:t>rozłączne zewnętrznie</a:t>
                </a:r>
                <a:r>
                  <a:rPr lang="pl-PL" dirty="0" smtClean="0"/>
                  <a:t>.</a:t>
                </a: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6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b="1" i="1" dirty="0" smtClean="0">
                <a:solidFill>
                  <a:srgbClr val="C00000"/>
                </a:solidFill>
                <a:latin typeface="Cambria" pitchFamily="18" charset="0"/>
              </a:rPr>
              <a:t>Wzajemne położenie dwóch okręgów.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1800" dirty="0" smtClean="0">
                    <a:latin typeface="Cambria" pitchFamily="18" charset="0"/>
                  </a:rPr>
                  <a:t>	Niech dane będą dwa okręgi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: </m:t>
                    </m:r>
                    <m:d>
                      <m:dPr>
                        <m:ctrlPr>
                          <a:rPr lang="pl-PL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l-PL" sz="1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l-PL" sz="1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1800" dirty="0" smtClean="0">
                    <a:latin typeface="Cambria" pitchFamily="18" charset="0"/>
                  </a:rPr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: </m:t>
                    </m:r>
                    <m:d>
                      <m:dPr>
                        <m:ctrlPr>
                          <a:rPr lang="pl-PL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pl-PL" sz="1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l-PL" sz="1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1800" dirty="0" smtClean="0">
                    <a:latin typeface="Cambria" pitchFamily="18" charset="0"/>
                  </a:rPr>
                  <a:t>,</a:t>
                </a:r>
              </a:p>
              <a:p>
                <a:pPr marL="0" indent="0">
                  <a:buNone/>
                </a:pPr>
                <a:r>
                  <a:rPr lang="pl-PL" sz="1800" dirty="0" smtClean="0">
                    <a:latin typeface="Cambria" pitchFamily="18" charset="0"/>
                  </a:rPr>
                  <a:t> gdzie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l-PL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l-PL" sz="1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l-PL" sz="1800" b="0" i="1" smtClean="0">
                        <a:latin typeface="Cambria Math"/>
                      </a:rPr>
                      <m:t>,     </m:t>
                    </m:r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pl-PL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l-PL" sz="1800" dirty="0" smtClean="0">
                    <a:latin typeface="Cambria" pitchFamily="18" charset="0"/>
                  </a:rPr>
                  <a:t> – środki tych okręgów , zaś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l-PL" sz="1800" dirty="0" smtClean="0">
                    <a:latin typeface="Cambria" pitchFamily="18" charset="0"/>
                  </a:rPr>
                  <a:t> - promienie.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pl-PL" sz="1800" dirty="0" smtClean="0">
                    <a:latin typeface="Cambria" pitchFamily="18" charset="0"/>
                  </a:rPr>
                  <a:t>Wówczas równania tych okręgów przedstawiają się wzorami: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</m:t>
                          </m:r>
                        </m:e>
                        <m:sub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𝒚</m:t>
                              </m:r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pl-PL" sz="1800" b="1" dirty="0" smtClean="0">
                  <a:solidFill>
                    <a:srgbClr val="0070C0"/>
                  </a:solidFill>
                  <a:latin typeface="Cambria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</m:t>
                          </m:r>
                        </m:e>
                        <m:sub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𝒚</m:t>
                              </m:r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pl-PL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  <m:sup>
                          <m:r>
                            <a:rPr lang="pl-PL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pl-PL" sz="1800" b="1" dirty="0" smtClean="0">
                  <a:solidFill>
                    <a:srgbClr val="0070C0"/>
                  </a:solidFill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pl-PL" sz="1800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pl-PL" sz="1800" dirty="0" smtClean="0">
                    <a:latin typeface="Cambria" pitchFamily="18" charset="0"/>
                  </a:rPr>
                  <a:t>Wzajemne położenie pary okręgów na płaszczyźnie zależy od dwóch wielkości: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pl-PL" sz="1800" dirty="0" smtClean="0">
                    <a:latin typeface="Cambria" pitchFamily="18" charset="0"/>
                  </a:rPr>
                  <a:t>Sumy lub wartości bezwzględnej różnicy promieni obu okręgów:</a:t>
                </a:r>
              </a:p>
              <a:p>
                <a:pPr marL="0" indent="0">
                  <a:buNone/>
                </a:pPr>
                <a:r>
                  <a:rPr lang="pl-PL" sz="1800" dirty="0" smtClean="0">
                    <a:latin typeface="Cambria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1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l-PL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l-PL" sz="1800" dirty="0" smtClean="0">
                    <a:latin typeface="Cambria" pitchFamily="18" charset="0"/>
                  </a:rPr>
                  <a:t> lub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sz="1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l-PL" sz="1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l-PL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pl-PL" sz="1800" dirty="0">
                  <a:latin typeface="Cambria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pl-PL" sz="1800" dirty="0" smtClean="0">
                    <a:latin typeface="Cambria" pitchFamily="18" charset="0"/>
                  </a:rPr>
                  <a:t>Odległości między środkami tych okręgów: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sz="1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l-PL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8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pl-PL" sz="1800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pl-PL" sz="1800" dirty="0">
                    <a:latin typeface="Cambria" pitchFamily="18" charset="0"/>
                  </a:rPr>
                  <a:t> </a:t>
                </a:r>
                <a:r>
                  <a:rPr lang="pl-PL" sz="1800" dirty="0" smtClean="0">
                    <a:latin typeface="Cambria" pitchFamily="18" charset="0"/>
                  </a:rPr>
                  <a:t>  	oraz wzajemnej relacji między tymi wielkościami.</a:t>
                </a:r>
                <a:endParaRPr lang="pl-PL" sz="1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3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i="1" dirty="0">
                <a:solidFill>
                  <a:srgbClr val="C00000"/>
                </a:solidFill>
                <a:latin typeface="Cambria" pitchFamily="18" charset="0"/>
              </a:rPr>
              <a:t>Okręgi rozłączne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pl-PL" sz="2000" b="1" dirty="0">
                    <a:latin typeface="Cambria" pitchFamily="18" charset="0"/>
                  </a:rPr>
                  <a:t>Rozłączne wewnętrznie</a:t>
                </a:r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sz="2400" i="1">
                          <a:latin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6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00956" y="1635593"/>
                <a:ext cx="4038600" cy="4407408"/>
              </a:xfrm>
            </p:spPr>
            <p:txBody>
              <a:bodyPr/>
              <a:lstStyle/>
              <a:p>
                <a:r>
                  <a:rPr lang="pl-PL" sz="2000" b="1" dirty="0">
                    <a:latin typeface="Cambria" pitchFamily="18" charset="0"/>
                  </a:rPr>
                  <a:t>Rozłączne zewnętrznie</a:t>
                </a:r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:endParaRPr lang="pl-PL" sz="240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sz="2400" i="1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pl-PL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4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4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00956" y="1635593"/>
                <a:ext cx="4038600" cy="4407408"/>
              </a:xfrm>
              <a:blipFill rotWithShape="1">
                <a:blip r:embed="rId3"/>
                <a:stretch>
                  <a:fillRect t="-6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a 4"/>
          <p:cNvGrpSpPr/>
          <p:nvPr/>
        </p:nvGrpSpPr>
        <p:grpSpPr>
          <a:xfrm>
            <a:off x="1331640" y="2651819"/>
            <a:ext cx="2160240" cy="2160240"/>
            <a:chOff x="1403648" y="2348880"/>
            <a:chExt cx="2160240" cy="2160240"/>
          </a:xfrm>
        </p:grpSpPr>
        <p:sp>
          <p:nvSpPr>
            <p:cNvPr id="6" name="Elipsa 5"/>
            <p:cNvSpPr/>
            <p:nvPr/>
          </p:nvSpPr>
          <p:spPr>
            <a:xfrm>
              <a:off x="1403648" y="2348880"/>
              <a:ext cx="2160240" cy="216024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2555776" y="3032956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2267744" y="3232463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3232463"/>
                  <a:ext cx="432048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1268" t="-4717" b="-9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pole tekstowe 8"/>
                <p:cNvSpPr txBox="1"/>
                <p:nvPr/>
              </p:nvSpPr>
              <p:spPr>
                <a:xfrm>
                  <a:off x="2843808" y="3324795"/>
                  <a:ext cx="43204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200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2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200" dirty="0"/>
                </a:p>
              </p:txBody>
            </p:sp>
          </mc:Choice>
          <mc:Fallback xmlns="">
            <p:sp>
              <p:nvSpPr>
                <p:cNvPr id="9" name="pole tekstow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324795"/>
                  <a:ext cx="43204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40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Łącznik prostoliniowy 9"/>
            <p:cNvCxnSpPr/>
            <p:nvPr/>
          </p:nvCxnSpPr>
          <p:spPr>
            <a:xfrm>
              <a:off x="2442118" y="3455918"/>
              <a:ext cx="11217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0"/>
                <p:cNvSpPr txBox="1"/>
                <p:nvPr/>
              </p:nvSpPr>
              <p:spPr>
                <a:xfrm>
                  <a:off x="3059832" y="3170906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1" name="pole tekstow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3170906"/>
                  <a:ext cx="360040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2483768" y="2801574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768" y="2801574"/>
                  <a:ext cx="36004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Łącznik prostoliniowy 12"/>
            <p:cNvCxnSpPr/>
            <p:nvPr/>
          </p:nvCxnSpPr>
          <p:spPr>
            <a:xfrm>
              <a:off x="2987824" y="3455918"/>
              <a:ext cx="43204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upa 24"/>
          <p:cNvGrpSpPr/>
          <p:nvPr/>
        </p:nvGrpSpPr>
        <p:grpSpPr>
          <a:xfrm>
            <a:off x="4572000" y="2688082"/>
            <a:ext cx="4122458" cy="2376264"/>
            <a:chOff x="4572000" y="2688082"/>
            <a:chExt cx="4122458" cy="2376264"/>
          </a:xfrm>
        </p:grpSpPr>
        <p:grpSp>
          <p:nvGrpSpPr>
            <p:cNvPr id="23" name="Grupa 22"/>
            <p:cNvGrpSpPr/>
            <p:nvPr/>
          </p:nvGrpSpPr>
          <p:grpSpPr>
            <a:xfrm>
              <a:off x="4572000" y="2688082"/>
              <a:ext cx="2520280" cy="2376264"/>
              <a:chOff x="3797914" y="2670435"/>
              <a:chExt cx="2520280" cy="2376264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797914" y="2670435"/>
                <a:ext cx="2520280" cy="2376264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pole tekstowe 15"/>
                  <p:cNvSpPr txBox="1"/>
                  <p:nvPr/>
                </p:nvSpPr>
                <p:spPr>
                  <a:xfrm>
                    <a:off x="4878034" y="3643321"/>
                    <a:ext cx="57606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l-PL" dirty="0" smtClean="0"/>
                      <a:t>•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pl-PL" dirty="0"/>
                  </a:p>
                </p:txBody>
              </p:sp>
            </mc:Choice>
            <mc:Fallback xmlns="">
              <p:sp>
                <p:nvSpPr>
                  <p:cNvPr id="16" name="pole tekstowe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78034" y="3643321"/>
                    <a:ext cx="576064" cy="64633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8421" t="-4717" b="-943"/>
                    </a:stretch>
                  </a:blipFill>
                </p:spPr>
                <p:txBody>
                  <a:bodyPr/>
                  <a:lstStyle/>
                  <a:p>
                    <a:r>
                      <a:rPr lang="pl-P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Łącznik prostoliniowy 16"/>
              <p:cNvCxnSpPr/>
              <p:nvPr/>
            </p:nvCxnSpPr>
            <p:spPr>
              <a:xfrm>
                <a:off x="5058054" y="3855186"/>
                <a:ext cx="12601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pole tekstowe 17"/>
                  <p:cNvSpPr txBox="1"/>
                  <p:nvPr/>
                </p:nvSpPr>
                <p:spPr>
                  <a:xfrm>
                    <a:off x="5454098" y="3390515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pl-PL" dirty="0"/>
                  </a:p>
                </p:txBody>
              </p:sp>
            </mc:Choice>
            <mc:Fallback xmlns="">
              <p:sp>
                <p:nvSpPr>
                  <p:cNvPr id="18" name="pole tekstowe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54098" y="3390515"/>
                    <a:ext cx="36004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pl-P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4" name="Grupa 23"/>
            <p:cNvGrpSpPr/>
            <p:nvPr/>
          </p:nvGrpSpPr>
          <p:grpSpPr>
            <a:xfrm>
              <a:off x="7326306" y="3174491"/>
              <a:ext cx="1368152" cy="1368152"/>
              <a:chOff x="7614338" y="3174491"/>
              <a:chExt cx="1368152" cy="1368152"/>
            </a:xfrm>
          </p:grpSpPr>
          <p:sp>
            <p:nvSpPr>
              <p:cNvPr id="19" name="Elipsa 18"/>
              <p:cNvSpPr/>
              <p:nvPr/>
            </p:nvSpPr>
            <p:spPr>
              <a:xfrm>
                <a:off x="7614338" y="3174491"/>
                <a:ext cx="1368152" cy="1368152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20" name="Łącznik prostoliniowy 19"/>
              <p:cNvCxnSpPr>
                <a:stCxn id="19" idx="2"/>
              </p:cNvCxnSpPr>
              <p:nvPr/>
            </p:nvCxnSpPr>
            <p:spPr>
              <a:xfrm>
                <a:off x="7614338" y="3858567"/>
                <a:ext cx="68407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pole tekstowe 20"/>
                  <p:cNvSpPr txBox="1"/>
                  <p:nvPr/>
                </p:nvSpPr>
                <p:spPr>
                  <a:xfrm>
                    <a:off x="8190402" y="3704876"/>
                    <a:ext cx="504056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l-PL" sz="1400" dirty="0" smtClean="0">
                        <a:solidFill>
                          <a:srgbClr val="FF0000"/>
                        </a:solidFill>
                      </a:rPr>
                      <a:t>•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l-PL" sz="1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l-PL" sz="1400" dirty="0"/>
                  </a:p>
                </p:txBody>
              </p:sp>
            </mc:Choice>
            <mc:Fallback xmlns="">
              <p:sp>
                <p:nvSpPr>
                  <p:cNvPr id="21" name="pole tekstowe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90402" y="3704876"/>
                    <a:ext cx="504056" cy="52322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2410" t="-1163"/>
                    </a:stretch>
                  </a:blipFill>
                </p:spPr>
                <p:txBody>
                  <a:bodyPr/>
                  <a:lstStyle/>
                  <a:p>
                    <a:r>
                      <a:rPr lang="pl-P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pole tekstowe 21"/>
                  <p:cNvSpPr txBox="1"/>
                  <p:nvPr/>
                </p:nvSpPr>
                <p:spPr>
                  <a:xfrm>
                    <a:off x="7860805" y="3531520"/>
                    <a:ext cx="34203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l-PL" sz="1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l-PL" sz="1400" dirty="0"/>
                  </a:p>
                </p:txBody>
              </p:sp>
            </mc:Choice>
            <mc:Fallback xmlns="">
              <p:sp>
                <p:nvSpPr>
                  <p:cNvPr id="22" name="pole tekstowe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0805" y="3531520"/>
                    <a:ext cx="342038" cy="30777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l-P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8303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i="1" dirty="0">
                <a:solidFill>
                  <a:srgbClr val="C00000"/>
                </a:solidFill>
                <a:latin typeface="Cambria" pitchFamily="18" charset="0"/>
              </a:rPr>
              <a:t>Okręgi styczne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pl-PL" sz="2000" b="1" dirty="0" smtClean="0">
                    <a:latin typeface="Cambria" pitchFamily="18" charset="0"/>
                  </a:rPr>
                  <a:t>Styczne wewnętrznie</a:t>
                </a:r>
              </a:p>
              <a:p>
                <a:endParaRPr lang="pl-PL" dirty="0" smtClean="0"/>
              </a:p>
              <a:p>
                <a:pPr marL="114300" indent="0">
                  <a:buNone/>
                </a:pPr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:endParaRPr lang="pl-PL" sz="240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6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pl-PL" sz="2000" b="1" dirty="0" smtClean="0">
                    <a:latin typeface="Cambria" pitchFamily="18" charset="0"/>
                  </a:rPr>
                  <a:t>Styczne zewnętrznie</a:t>
                </a:r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:endParaRPr lang="pl-PL" sz="240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4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4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4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6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a 13"/>
          <p:cNvGrpSpPr/>
          <p:nvPr/>
        </p:nvGrpSpPr>
        <p:grpSpPr>
          <a:xfrm>
            <a:off x="1331640" y="2651819"/>
            <a:ext cx="2160240" cy="2160240"/>
            <a:chOff x="1331640" y="2651819"/>
            <a:chExt cx="2160240" cy="2160240"/>
          </a:xfrm>
        </p:grpSpPr>
        <p:sp>
          <p:nvSpPr>
            <p:cNvPr id="6" name="Elipsa 5"/>
            <p:cNvSpPr/>
            <p:nvPr/>
          </p:nvSpPr>
          <p:spPr>
            <a:xfrm>
              <a:off x="1331640" y="2651819"/>
              <a:ext cx="2160240" cy="216024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2627784" y="3340761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2195736" y="3535402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736" y="3535402"/>
                  <a:ext cx="432048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1268" t="-4717" b="-9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pole tekstowe 8"/>
                <p:cNvSpPr txBox="1"/>
                <p:nvPr/>
              </p:nvSpPr>
              <p:spPr>
                <a:xfrm>
                  <a:off x="2915816" y="3625186"/>
                  <a:ext cx="43204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200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2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200" dirty="0"/>
                </a:p>
              </p:txBody>
            </p:sp>
          </mc:Choice>
          <mc:Fallback xmlns="">
            <p:sp>
              <p:nvSpPr>
                <p:cNvPr id="9" name="pole tekstow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3625186"/>
                  <a:ext cx="43204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Łącznik prostoliniowy 9"/>
            <p:cNvCxnSpPr/>
            <p:nvPr/>
          </p:nvCxnSpPr>
          <p:spPr>
            <a:xfrm>
              <a:off x="2370110" y="3758857"/>
              <a:ext cx="11217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0"/>
                <p:cNvSpPr txBox="1"/>
                <p:nvPr/>
              </p:nvSpPr>
              <p:spPr>
                <a:xfrm>
                  <a:off x="2987824" y="3473845"/>
                  <a:ext cx="36004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1" name="pole tekstow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3473845"/>
                  <a:ext cx="360040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2411760" y="3104513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3104513"/>
                  <a:ext cx="36004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Łącznik prostoliniowy 12"/>
            <p:cNvCxnSpPr/>
            <p:nvPr/>
          </p:nvCxnSpPr>
          <p:spPr>
            <a:xfrm>
              <a:off x="3059832" y="3758857"/>
              <a:ext cx="43204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a 25"/>
          <p:cNvGrpSpPr/>
          <p:nvPr/>
        </p:nvGrpSpPr>
        <p:grpSpPr>
          <a:xfrm>
            <a:off x="4499992" y="2675752"/>
            <a:ext cx="3891120" cy="2376264"/>
            <a:chOff x="4499992" y="2675752"/>
            <a:chExt cx="3891120" cy="2376264"/>
          </a:xfrm>
        </p:grpSpPr>
        <p:sp>
          <p:nvSpPr>
            <p:cNvPr id="22" name="Elipsa 21"/>
            <p:cNvSpPr/>
            <p:nvPr/>
          </p:nvSpPr>
          <p:spPr>
            <a:xfrm>
              <a:off x="4499992" y="2675752"/>
              <a:ext cx="2520280" cy="237626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pole tekstowe 22"/>
                <p:cNvSpPr txBox="1"/>
                <p:nvPr/>
              </p:nvSpPr>
              <p:spPr>
                <a:xfrm>
                  <a:off x="5580112" y="3648638"/>
                  <a:ext cx="5760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23" name="pole tekstow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3648638"/>
                  <a:ext cx="576064" cy="64633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8421" t="-4717" b="-9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Łącznik prostoliniowy 23"/>
            <p:cNvCxnSpPr/>
            <p:nvPr/>
          </p:nvCxnSpPr>
          <p:spPr>
            <a:xfrm>
              <a:off x="5760132" y="3860503"/>
              <a:ext cx="12601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pole tekstowe 24"/>
                <p:cNvSpPr txBox="1"/>
                <p:nvPr/>
              </p:nvSpPr>
              <p:spPr>
                <a:xfrm>
                  <a:off x="6156176" y="339583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25" name="pole tekstowe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3395832"/>
                  <a:ext cx="36004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Elipsa 17"/>
            <p:cNvSpPr/>
            <p:nvPr/>
          </p:nvSpPr>
          <p:spPr>
            <a:xfrm>
              <a:off x="7022960" y="3179808"/>
              <a:ext cx="1368152" cy="136815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9" name="Łącznik prostoliniowy 18"/>
            <p:cNvCxnSpPr>
              <a:stCxn id="18" idx="2"/>
            </p:cNvCxnSpPr>
            <p:nvPr/>
          </p:nvCxnSpPr>
          <p:spPr>
            <a:xfrm>
              <a:off x="7022960" y="3863884"/>
              <a:ext cx="6840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pole tekstowe 19"/>
                <p:cNvSpPr txBox="1"/>
                <p:nvPr/>
              </p:nvSpPr>
              <p:spPr>
                <a:xfrm>
                  <a:off x="7590775" y="3710193"/>
                  <a:ext cx="5040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400" dirty="0" smtClean="0">
                      <a:solidFill>
                        <a:srgbClr val="FF0000"/>
                      </a:solidFill>
                    </a:rPr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20" name="pole tekstow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0775" y="3710193"/>
                  <a:ext cx="504056" cy="52322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410" t="-117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pole tekstowe 20"/>
                <p:cNvSpPr txBox="1"/>
                <p:nvPr/>
              </p:nvSpPr>
              <p:spPr>
                <a:xfrm>
                  <a:off x="7344064" y="3535402"/>
                  <a:ext cx="34203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21" name="pole tekstowe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4064" y="3535402"/>
                  <a:ext cx="342038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014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i="1" dirty="0">
                <a:solidFill>
                  <a:srgbClr val="C00000"/>
                </a:solidFill>
                <a:latin typeface="Cambria" pitchFamily="18" charset="0"/>
              </a:rPr>
              <a:t>Okręgi </a:t>
            </a:r>
            <a:r>
              <a:rPr lang="pl-PL" sz="3600" b="1" i="1" dirty="0" smtClean="0">
                <a:solidFill>
                  <a:srgbClr val="C00000"/>
                </a:solidFill>
                <a:latin typeface="Cambria" pitchFamily="18" charset="0"/>
              </a:rPr>
              <a:t>przecinające się </a:t>
            </a:r>
            <a:br>
              <a:rPr lang="pl-PL" sz="3600" b="1" i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pl-PL" sz="3600" b="1" i="1" dirty="0" smtClean="0">
                <a:solidFill>
                  <a:srgbClr val="C00000"/>
                </a:solidFill>
                <a:latin typeface="Cambria" pitchFamily="18" charset="0"/>
              </a:rPr>
              <a:t>w dwóch punktach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b="0" i="0" smtClean="0">
                          <a:latin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l-PL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a 18"/>
          <p:cNvGrpSpPr/>
          <p:nvPr/>
        </p:nvGrpSpPr>
        <p:grpSpPr>
          <a:xfrm>
            <a:off x="2647155" y="2468865"/>
            <a:ext cx="3417642" cy="2376264"/>
            <a:chOff x="2647155" y="2468865"/>
            <a:chExt cx="3417642" cy="23762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3727275" y="3485659"/>
                  <a:ext cx="5760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dirty="0" smtClean="0"/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7275" y="3485659"/>
                  <a:ext cx="576064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8421" t="-4717" b="-9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Elipsa 10"/>
            <p:cNvSpPr/>
            <p:nvPr/>
          </p:nvSpPr>
          <p:spPr>
            <a:xfrm>
              <a:off x="2647155" y="2468865"/>
              <a:ext cx="2520280" cy="2376264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" name="Łącznik prostoliniowy 12"/>
            <p:cNvCxnSpPr/>
            <p:nvPr/>
          </p:nvCxnSpPr>
          <p:spPr>
            <a:xfrm>
              <a:off x="3907295" y="3653616"/>
              <a:ext cx="12601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pole tekstowe 13"/>
                <p:cNvSpPr txBox="1"/>
                <p:nvPr/>
              </p:nvSpPr>
              <p:spPr>
                <a:xfrm>
                  <a:off x="4303339" y="3188945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4" name="pole tekstowe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3339" y="3188945"/>
                  <a:ext cx="36004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Elipsa 6"/>
            <p:cNvSpPr/>
            <p:nvPr/>
          </p:nvSpPr>
          <p:spPr>
            <a:xfrm>
              <a:off x="4696645" y="2969540"/>
              <a:ext cx="1368152" cy="136815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" name="Łącznik prostoliniowy 7"/>
            <p:cNvCxnSpPr>
              <a:stCxn id="7" idx="2"/>
            </p:cNvCxnSpPr>
            <p:nvPr/>
          </p:nvCxnSpPr>
          <p:spPr>
            <a:xfrm>
              <a:off x="4696645" y="3653616"/>
              <a:ext cx="6840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pole tekstowe 8"/>
                <p:cNvSpPr txBox="1"/>
                <p:nvPr/>
              </p:nvSpPr>
              <p:spPr>
                <a:xfrm>
                  <a:off x="5263540" y="3485659"/>
                  <a:ext cx="5040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400" dirty="0" smtClean="0">
                      <a:solidFill>
                        <a:srgbClr val="FF0000"/>
                      </a:solidFill>
                    </a:rPr>
                    <a:t>•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9" name="pole tekstow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3540" y="3485659"/>
                  <a:ext cx="504056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410" t="-116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pole tekstowe 9"/>
                <p:cNvSpPr txBox="1"/>
                <p:nvPr/>
              </p:nvSpPr>
              <p:spPr>
                <a:xfrm>
                  <a:off x="4996416" y="3382166"/>
                  <a:ext cx="34203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pl-PL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0" name="pole tekstowe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6416" y="3382166"/>
                  <a:ext cx="342038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pole tekstowe 15"/>
            <p:cNvSpPr txBox="1"/>
            <p:nvPr/>
          </p:nvSpPr>
          <p:spPr>
            <a:xfrm>
              <a:off x="4859669" y="2644760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P</a:t>
              </a:r>
              <a:endParaRPr lang="pl-PL" dirty="0"/>
            </a:p>
            <a:p>
              <a:r>
                <a:rPr lang="pl-PL" dirty="0" smtClean="0"/>
                <a:t>•</a:t>
              </a:r>
              <a:endParaRPr lang="pl-PL" dirty="0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859669" y="4044718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•</a:t>
              </a:r>
            </a:p>
            <a:p>
              <a:r>
                <a:rPr lang="pl-PL" dirty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73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solidFill>
                  <a:srgbClr val="00B050"/>
                </a:solidFill>
                <a:latin typeface="Cambria" pitchFamily="18" charset="0"/>
              </a:rPr>
              <a:t>Metoda analityczna</a:t>
            </a:r>
            <a:endParaRPr lang="pl-PL" i="1" dirty="0">
              <a:solidFill>
                <a:srgbClr val="00B05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spcAft>
                    <a:spcPts val="1800"/>
                  </a:spcAft>
                  <a:buNone/>
                </a:pPr>
                <a:r>
                  <a:rPr lang="pl-PL" sz="2000" dirty="0" smtClean="0">
                    <a:latin typeface="Cambria" pitchFamily="18" charset="0"/>
                  </a:rPr>
                  <a:t>	Rozwiązując problem wzajemnego położenia dwóch okręgów metodą analityczną, należy przeprowadzić dyskusję istnienia i liczby rozwiązań układu równań  złożonego z równań obu okręgów: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20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20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20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i="1" dirty="0">
                <a:solidFill>
                  <a:srgbClr val="92D050"/>
                </a:solidFill>
                <a:latin typeface="Cambria" pitchFamily="18" charset="0"/>
              </a:rPr>
              <a:t>Okręgi rozłączne</a:t>
            </a:r>
            <a:endParaRPr lang="pl-PL" dirty="0">
              <a:solidFill>
                <a:srgbClr val="92D05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wewnętrznie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 smtClean="0"/>
                  <a:t>Układ równań </a:t>
                </a:r>
              </a:p>
              <a:p>
                <a:pPr marL="114300" indent="0">
                  <a:buNone/>
                </a:pPr>
                <a:endParaRPr lang="pl-PL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sz="18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pl-PL" dirty="0" smtClean="0"/>
              </a:p>
              <a:p>
                <a:pPr marL="114300" indent="0">
                  <a:buNone/>
                </a:pPr>
                <a:r>
                  <a:rPr lang="pl-PL" dirty="0" smtClean="0"/>
                  <a:t>   nie ma rozwiązania</a:t>
                </a:r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ewnętrznie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ymbol zastępczy zawartości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pl-PL" dirty="0" smtClean="0"/>
              </a:p>
              <a:p>
                <a:pPr marL="114300" indent="0">
                  <a:buNone/>
                </a:pPr>
                <a:r>
                  <a:rPr lang="pl-PL" dirty="0" smtClean="0"/>
                  <a:t>Układ </a:t>
                </a:r>
                <a:r>
                  <a:rPr lang="pl-PL" dirty="0"/>
                  <a:t>równań </a:t>
                </a: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sz="18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 smtClean="0"/>
                  <a:t>     nie </a:t>
                </a:r>
                <a:r>
                  <a:rPr lang="pl-PL" dirty="0"/>
                  <a:t>ma rozwiązania</a:t>
                </a:r>
              </a:p>
            </p:txBody>
          </p:sp>
        </mc:Choice>
        <mc:Fallback xmlns="">
          <p:sp>
            <p:nvSpPr>
              <p:cNvPr id="6" name="Symbol zastępczy zawartości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7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i="1" dirty="0">
                <a:solidFill>
                  <a:srgbClr val="92D050"/>
                </a:solidFill>
                <a:latin typeface="Cambria" pitchFamily="18" charset="0"/>
              </a:rPr>
              <a:t>Okręgi </a:t>
            </a:r>
            <a:r>
              <a:rPr lang="pl-PL" sz="3200" b="1" i="1" dirty="0" smtClean="0">
                <a:solidFill>
                  <a:srgbClr val="92D050"/>
                </a:solidFill>
                <a:latin typeface="Cambria" pitchFamily="18" charset="0"/>
              </a:rPr>
              <a:t>styczne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wewnętrznie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dirty="0" smtClean="0"/>
                  <a:t>Układ równań </a:t>
                </a: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sz="18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/>
                  <a:t>   </a:t>
                </a:r>
                <a:r>
                  <a:rPr lang="pl-PL" dirty="0" smtClean="0"/>
                  <a:t> </a:t>
                </a:r>
                <a:r>
                  <a:rPr lang="pl-PL" dirty="0"/>
                  <a:t>ma </a:t>
                </a:r>
                <a:r>
                  <a:rPr lang="pl-PL" dirty="0" smtClean="0"/>
                  <a:t>jedno rozwiązanie</a:t>
                </a:r>
              </a:p>
              <a:p>
                <a:pPr marL="114300" indent="0">
                  <a:buNone/>
                </a:pPr>
                <a:endParaRPr lang="pl-PL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13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ewnętrznie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ymbol zastępczy zawartości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dirty="0"/>
                  <a:t>Układ równań </a:t>
                </a: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sz="18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/>
                  <a:t>    ma jedno rozwiązanie</a:t>
                </a:r>
                <a:endParaRPr lang="pl-PL" dirty="0" smtClean="0"/>
              </a:p>
              <a:p>
                <a:pPr marL="114300" indent="0">
                  <a:buNone/>
                </a:pPr>
                <a:endParaRPr lang="pl-PL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6" name="Symbol zastępczy zawartości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t="-13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9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i="1" dirty="0">
                <a:solidFill>
                  <a:srgbClr val="92D050"/>
                </a:solidFill>
                <a:latin typeface="Cambria" pitchFamily="18" charset="0"/>
              </a:rPr>
              <a:t>Okręgi przecinające się </a:t>
            </a:r>
            <a:br>
              <a:rPr lang="pl-PL" sz="3200" b="1" i="1" dirty="0">
                <a:solidFill>
                  <a:srgbClr val="92D050"/>
                </a:solidFill>
                <a:latin typeface="Cambria" pitchFamily="18" charset="0"/>
              </a:rPr>
            </a:br>
            <a:r>
              <a:rPr lang="pl-PL" sz="3200" b="1" i="1" dirty="0">
                <a:solidFill>
                  <a:srgbClr val="92D050"/>
                </a:solidFill>
                <a:latin typeface="Cambria" pitchFamily="18" charset="0"/>
              </a:rPr>
              <a:t>w dwóch punktach</a:t>
            </a:r>
            <a:endParaRPr lang="pl-PL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dirty="0" smtClean="0"/>
                  <a:t>Układ równań </a:t>
                </a: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l-PL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/>
                  <a:t>    ma </a:t>
                </a:r>
                <a:r>
                  <a:rPr lang="pl-PL" dirty="0" smtClean="0"/>
                  <a:t>dwa rozwiązania: </a:t>
                </a:r>
                <a:endParaRPr lang="pl-PL" dirty="0"/>
              </a:p>
              <a:p>
                <a:pPr marL="114300" indent="0">
                  <a:buNone/>
                </a:pPr>
                <a:endParaRPr lang="pl-PL" dirty="0"/>
              </a:p>
              <a:p>
                <a:pPr marL="114300" indent="0">
                  <a:buNone/>
                </a:pPr>
                <a:r>
                  <a:rPr lang="pl-PL" dirty="0" smtClean="0"/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 smtClean="0"/>
                  <a:t> 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/>
                  <a:t> 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6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255</TotalTime>
  <Words>638</Words>
  <Application>Microsoft Office PowerPoint</Application>
  <PresentationFormat>Pokaz na ekranie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Apteka</vt:lpstr>
      <vt:lpstr>Zajęcia przygotowujące do matury rozszerzonej z matematyki</vt:lpstr>
      <vt:lpstr>Wzajemne położenie dwóch okręgów. </vt:lpstr>
      <vt:lpstr>Okręgi rozłączne</vt:lpstr>
      <vt:lpstr>Okręgi styczne</vt:lpstr>
      <vt:lpstr>Okręgi przecinające się  w dwóch punktach</vt:lpstr>
      <vt:lpstr>Metoda analityczna</vt:lpstr>
      <vt:lpstr>Okręgi rozłączne</vt:lpstr>
      <vt:lpstr>Okręgi styczne</vt:lpstr>
      <vt:lpstr>Okręgi przecinające się  w dwóch punktach</vt:lpstr>
      <vt:lpstr>Przykład 1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przygotowujące do matury rozszerzonej z matematyki</dc:title>
  <dc:creator>ZSHE</dc:creator>
  <cp:lastModifiedBy>ZSHE</cp:lastModifiedBy>
  <cp:revision>31</cp:revision>
  <dcterms:created xsi:type="dcterms:W3CDTF">2011-05-08T20:20:49Z</dcterms:created>
  <dcterms:modified xsi:type="dcterms:W3CDTF">2012-04-22T18:31:40Z</dcterms:modified>
</cp:coreProperties>
</file>