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58" r:id="rId5"/>
    <p:sldId id="271" r:id="rId6"/>
    <p:sldId id="259" r:id="rId7"/>
    <p:sldId id="266" r:id="rId8"/>
    <p:sldId id="267" r:id="rId9"/>
    <p:sldId id="260" r:id="rId10"/>
    <p:sldId id="261" r:id="rId11"/>
    <p:sldId id="268" r:id="rId12"/>
    <p:sldId id="262" r:id="rId13"/>
    <p:sldId id="273" r:id="rId14"/>
    <p:sldId id="263" r:id="rId15"/>
    <p:sldId id="264" r:id="rId16"/>
    <p:sldId id="265" r:id="rId17"/>
    <p:sldId id="269"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014DA9B-010D-4980-BB76-DF75854D6FC0}" type="datetimeFigureOut">
              <a:rPr lang="pl-PL" smtClean="0"/>
              <a:t>05.03.2024</a:t>
            </a:fld>
            <a:endParaRPr lang="pl-PL"/>
          </a:p>
        </p:txBody>
      </p:sp>
      <p:sp>
        <p:nvSpPr>
          <p:cNvPr id="5" name="Footer Placeholder 4"/>
          <p:cNvSpPr>
            <a:spLocks noGrp="1"/>
          </p:cNvSpPr>
          <p:nvPr>
            <p:ph type="ftr" sz="quarter" idx="11"/>
          </p:nvPr>
        </p:nvSpPr>
        <p:spPr>
          <a:xfrm>
            <a:off x="2692397" y="5037663"/>
            <a:ext cx="5214635" cy="279400"/>
          </a:xfrm>
        </p:spPr>
        <p:txBody>
          <a:bodyPr/>
          <a:lstStyle/>
          <a:p>
            <a:endParaRPr lang="pl-PL"/>
          </a:p>
        </p:txBody>
      </p:sp>
      <p:sp>
        <p:nvSpPr>
          <p:cNvPr id="6" name="Slide Number Placeholder 5"/>
          <p:cNvSpPr>
            <a:spLocks noGrp="1"/>
          </p:cNvSpPr>
          <p:nvPr>
            <p:ph type="sldNum" sz="quarter" idx="12"/>
          </p:nvPr>
        </p:nvSpPr>
        <p:spPr>
          <a:xfrm>
            <a:off x="8956900" y="5037663"/>
            <a:ext cx="551167" cy="279400"/>
          </a:xfrm>
        </p:spPr>
        <p:txBody>
          <a:bodyPr/>
          <a:lstStyle/>
          <a:p>
            <a:fld id="{AFF8C298-4A42-47A5-A9B7-60E796C29A0F}" type="slidenum">
              <a:rPr lang="pl-PL" smtClean="0"/>
              <a:t>‹#›</a:t>
            </a:fld>
            <a:endParaRPr lang="pl-P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78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8014DA9B-010D-4980-BB76-DF75854D6FC0}" type="datetimeFigureOut">
              <a:rPr lang="pl-PL" smtClean="0"/>
              <a:t>05.03.2024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FF8C298-4A42-47A5-A9B7-60E796C29A0F}" type="slidenum">
              <a:rPr lang="pl-PL" smtClean="0"/>
              <a:t>‹#›</a:t>
            </a:fld>
            <a:endParaRPr lang="pl-PL"/>
          </a:p>
        </p:txBody>
      </p:sp>
    </p:spTree>
    <p:extLst>
      <p:ext uri="{BB962C8B-B14F-4D97-AF65-F5344CB8AC3E}">
        <p14:creationId xmlns:p14="http://schemas.microsoft.com/office/powerpoint/2010/main" val="191579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014DA9B-010D-4980-BB76-DF75854D6FC0}" type="datetimeFigureOut">
              <a:rPr lang="pl-PL" smtClean="0"/>
              <a:t>05.03.2024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FF8C298-4A42-47A5-A9B7-60E796C29A0F}" type="slidenum">
              <a:rPr lang="pl-PL" smtClean="0"/>
              <a:t>‹#›</a:t>
            </a:fld>
            <a:endParaRPr lang="pl-P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10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014DA9B-010D-4980-BB76-DF75854D6FC0}" type="datetimeFigureOut">
              <a:rPr lang="pl-PL" smtClean="0"/>
              <a:t>05.03.2024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FF8C298-4A42-47A5-A9B7-60E796C29A0F}" type="slidenum">
              <a:rPr lang="pl-PL" smtClean="0"/>
              <a:t>‹#›</a:t>
            </a:fld>
            <a:endParaRPr lang="pl-P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89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014DA9B-010D-4980-BB76-DF75854D6FC0}" type="datetimeFigureOut">
              <a:rPr lang="pl-PL" smtClean="0"/>
              <a:t>05.03.2024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FF8C298-4A42-47A5-A9B7-60E796C29A0F}" type="slidenum">
              <a:rPr lang="pl-PL" smtClean="0"/>
              <a:t>‹#›</a:t>
            </a:fld>
            <a:endParaRPr lang="pl-PL"/>
          </a:p>
        </p:txBody>
      </p:sp>
    </p:spTree>
    <p:extLst>
      <p:ext uri="{BB962C8B-B14F-4D97-AF65-F5344CB8AC3E}">
        <p14:creationId xmlns:p14="http://schemas.microsoft.com/office/powerpoint/2010/main" val="3311983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014DA9B-010D-4980-BB76-DF75854D6FC0}" type="datetimeFigureOut">
              <a:rPr lang="pl-PL" smtClean="0"/>
              <a:t>05.03.2024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FF8C298-4A42-47A5-A9B7-60E796C29A0F}" type="slidenum">
              <a:rPr lang="pl-PL" smtClean="0"/>
              <a:t>‹#›</a:t>
            </a:fld>
            <a:endParaRPr lang="pl-P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3686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014DA9B-010D-4980-BB76-DF75854D6FC0}" type="datetimeFigureOut">
              <a:rPr lang="pl-PL" smtClean="0"/>
              <a:t>05.03.2024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FF8C298-4A42-47A5-A9B7-60E796C29A0F}" type="slidenum">
              <a:rPr lang="pl-PL" smtClean="0"/>
              <a:t>‹#›</a:t>
            </a:fld>
            <a:endParaRPr lang="pl-P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7143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014DA9B-010D-4980-BB76-DF75854D6FC0}" type="datetimeFigureOut">
              <a:rPr lang="pl-PL" smtClean="0"/>
              <a:t>05.03.2024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FF8C298-4A42-47A5-A9B7-60E796C29A0F}"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6088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014DA9B-010D-4980-BB76-DF75854D6FC0}" type="datetimeFigureOut">
              <a:rPr lang="pl-PL" smtClean="0"/>
              <a:t>05.03.2024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FF8C298-4A42-47A5-A9B7-60E796C29A0F}" type="slidenum">
              <a:rPr lang="pl-PL" smtClean="0"/>
              <a:t>‹#›</a:t>
            </a:fld>
            <a:endParaRPr lang="pl-P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5677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014DA9B-010D-4980-BB76-DF75854D6FC0}" type="datetimeFigureOut">
              <a:rPr lang="pl-PL" smtClean="0"/>
              <a:t>05.03.2024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FF8C298-4A42-47A5-A9B7-60E796C29A0F}" type="slidenum">
              <a:rPr lang="pl-PL" smtClean="0"/>
              <a:t>‹#›</a:t>
            </a:fld>
            <a:endParaRPr lang="pl-PL"/>
          </a:p>
        </p:txBody>
      </p:sp>
    </p:spTree>
    <p:extLst>
      <p:ext uri="{BB962C8B-B14F-4D97-AF65-F5344CB8AC3E}">
        <p14:creationId xmlns:p14="http://schemas.microsoft.com/office/powerpoint/2010/main" val="1674163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014DA9B-010D-4980-BB76-DF75854D6FC0}" type="datetimeFigureOut">
              <a:rPr lang="pl-PL" smtClean="0"/>
              <a:t>05.03.2024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FF8C298-4A42-47A5-A9B7-60E796C29A0F}" type="slidenum">
              <a:rPr lang="pl-PL" smtClean="0"/>
              <a:t>‹#›</a:t>
            </a:fld>
            <a:endParaRPr lang="pl-P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00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8014DA9B-010D-4980-BB76-DF75854D6FC0}" type="datetimeFigureOut">
              <a:rPr lang="pl-PL" smtClean="0"/>
              <a:t>05.03.2024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FF8C298-4A42-47A5-A9B7-60E796C29A0F}" type="slidenum">
              <a:rPr lang="pl-PL" smtClean="0"/>
              <a:t>‹#›</a:t>
            </a:fld>
            <a:endParaRPr lang="pl-PL"/>
          </a:p>
        </p:txBody>
      </p:sp>
    </p:spTree>
    <p:extLst>
      <p:ext uri="{BB962C8B-B14F-4D97-AF65-F5344CB8AC3E}">
        <p14:creationId xmlns:p14="http://schemas.microsoft.com/office/powerpoint/2010/main" val="21389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8014DA9B-010D-4980-BB76-DF75854D6FC0}" type="datetimeFigureOut">
              <a:rPr lang="pl-PL" smtClean="0"/>
              <a:t>05.03.2024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AFF8C298-4A42-47A5-A9B7-60E796C29A0F}" type="slidenum">
              <a:rPr lang="pl-PL" smtClean="0"/>
              <a:t>‹#›</a:t>
            </a:fld>
            <a:endParaRPr lang="pl-P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726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8014DA9B-010D-4980-BB76-DF75854D6FC0}" type="datetimeFigureOut">
              <a:rPr lang="pl-PL" smtClean="0"/>
              <a:t>05.03.2024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AFF8C298-4A42-47A5-A9B7-60E796C29A0F}"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153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4DA9B-010D-4980-BB76-DF75854D6FC0}" type="datetimeFigureOut">
              <a:rPr lang="pl-PL" smtClean="0"/>
              <a:t>05.03.2024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AFF8C298-4A42-47A5-A9B7-60E796C29A0F}" type="slidenum">
              <a:rPr lang="pl-PL" smtClean="0"/>
              <a:t>‹#›</a:t>
            </a:fld>
            <a:endParaRPr lang="pl-PL"/>
          </a:p>
        </p:txBody>
      </p:sp>
    </p:spTree>
    <p:extLst>
      <p:ext uri="{BB962C8B-B14F-4D97-AF65-F5344CB8AC3E}">
        <p14:creationId xmlns:p14="http://schemas.microsoft.com/office/powerpoint/2010/main" val="388038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8014DA9B-010D-4980-BB76-DF75854D6FC0}" type="datetimeFigureOut">
              <a:rPr lang="pl-PL" smtClean="0"/>
              <a:t>05.03.2024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FF8C298-4A42-47A5-A9B7-60E796C29A0F}" type="slidenum">
              <a:rPr lang="pl-PL" smtClean="0"/>
              <a:t>‹#›</a:t>
            </a:fld>
            <a:endParaRPr lang="pl-P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110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8014DA9B-010D-4980-BB76-DF75854D6FC0}" type="datetimeFigureOut">
              <a:rPr lang="pl-PL" smtClean="0"/>
              <a:t>05.03.2024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FF8C298-4A42-47A5-A9B7-60E796C29A0F}" type="slidenum">
              <a:rPr lang="pl-PL" smtClean="0"/>
              <a:t>‹#›</a:t>
            </a:fld>
            <a:endParaRPr lang="pl-PL"/>
          </a:p>
        </p:txBody>
      </p:sp>
    </p:spTree>
    <p:extLst>
      <p:ext uri="{BB962C8B-B14F-4D97-AF65-F5344CB8AC3E}">
        <p14:creationId xmlns:p14="http://schemas.microsoft.com/office/powerpoint/2010/main" val="1766236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14DA9B-010D-4980-BB76-DF75854D6FC0}" type="datetimeFigureOut">
              <a:rPr lang="pl-PL" smtClean="0"/>
              <a:t>05.03.2024</a:t>
            </a:fld>
            <a:endParaRPr lang="pl-P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FF8C298-4A42-47A5-A9B7-60E796C29A0F}" type="slidenum">
              <a:rPr lang="pl-PL" smtClean="0"/>
              <a:t>‹#›</a:t>
            </a:fld>
            <a:endParaRPr lang="pl-PL"/>
          </a:p>
        </p:txBody>
      </p:sp>
    </p:spTree>
    <p:extLst>
      <p:ext uri="{BB962C8B-B14F-4D97-AF65-F5344CB8AC3E}">
        <p14:creationId xmlns:p14="http://schemas.microsoft.com/office/powerpoint/2010/main" val="744545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2152E39-63B2-7C10-1F82-FEA468204C08}"/>
              </a:ext>
            </a:extLst>
          </p:cNvPr>
          <p:cNvSpPr>
            <a:spLocks noGrp="1"/>
          </p:cNvSpPr>
          <p:nvPr>
            <p:ph type="ctrTitle"/>
          </p:nvPr>
        </p:nvSpPr>
        <p:spPr/>
        <p:txBody>
          <a:bodyPr/>
          <a:lstStyle/>
          <a:p>
            <a:r>
              <a:rPr lang="pl-PL" dirty="0"/>
              <a:t>Obieg gotówki w gospodarce </a:t>
            </a:r>
          </a:p>
        </p:txBody>
      </p:sp>
      <p:sp>
        <p:nvSpPr>
          <p:cNvPr id="3" name="Podtytuł 2">
            <a:extLst>
              <a:ext uri="{FF2B5EF4-FFF2-40B4-BE49-F238E27FC236}">
                <a16:creationId xmlns:a16="http://schemas.microsoft.com/office/drawing/2014/main" xmlns="" id="{E0B5DF6C-09EB-F637-7C9D-AB1C16EDF228}"/>
              </a:ext>
            </a:extLst>
          </p:cNvPr>
          <p:cNvSpPr>
            <a:spLocks noGrp="1"/>
          </p:cNvSpPr>
          <p:nvPr>
            <p:ph type="subTitle" idx="1"/>
          </p:nvPr>
        </p:nvSpPr>
        <p:spPr/>
        <p:txBody>
          <a:bodyPr/>
          <a:lstStyle/>
          <a:p>
            <a:pPr algn="r"/>
            <a:r>
              <a:rPr lang="pl-PL" dirty="0"/>
              <a:t>J. Mądra</a:t>
            </a:r>
          </a:p>
          <a:p>
            <a:pPr algn="r"/>
            <a:r>
              <a:rPr lang="pl-PL" dirty="0"/>
              <a:t>K. </a:t>
            </a:r>
            <a:r>
              <a:rPr lang="pl-PL" dirty="0" err="1"/>
              <a:t>Palenceusz</a:t>
            </a:r>
            <a:r>
              <a:rPr lang="pl-PL" dirty="0"/>
              <a:t> </a:t>
            </a:r>
          </a:p>
        </p:txBody>
      </p:sp>
    </p:spTree>
    <p:extLst>
      <p:ext uri="{BB962C8B-B14F-4D97-AF65-F5344CB8AC3E}">
        <p14:creationId xmlns:p14="http://schemas.microsoft.com/office/powerpoint/2010/main" val="2122626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87C63C2-DB34-3259-2BB2-FFA303C49A16}"/>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xmlns="" id="{1AA9CA26-2709-F27C-7E31-ED4716BDDC1D}"/>
              </a:ext>
            </a:extLst>
          </p:cNvPr>
          <p:cNvSpPr>
            <a:spLocks noGrp="1"/>
          </p:cNvSpPr>
          <p:nvPr>
            <p:ph idx="1"/>
          </p:nvPr>
        </p:nvSpPr>
        <p:spPr/>
        <p:txBody>
          <a:bodyPr/>
          <a:lstStyle/>
          <a:p>
            <a:r>
              <a:rPr lang="pl-PL" dirty="0"/>
              <a:t>Działalność NBP w ramach obrotu gotówkowego obejmuje:</a:t>
            </a:r>
          </a:p>
          <a:p>
            <a:r>
              <a:rPr lang="pl-PL" dirty="0"/>
              <a:t> zamówienia na produkcję banknotów i monet u producentów, </a:t>
            </a:r>
          </a:p>
          <a:p>
            <a:r>
              <a:rPr lang="pl-PL" dirty="0"/>
              <a:t>weryfikację autentyczności i jakości obiegowej znaków pieniężnych,</a:t>
            </a:r>
          </a:p>
          <a:p>
            <a:r>
              <a:rPr lang="pl-PL" dirty="0"/>
              <a:t> przechowywanie banknotów i monet, </a:t>
            </a:r>
          </a:p>
          <a:p>
            <a:r>
              <a:rPr lang="pl-PL" dirty="0"/>
              <a:t>dystrybucję banknotów i monet.</a:t>
            </a:r>
          </a:p>
        </p:txBody>
      </p:sp>
    </p:spTree>
    <p:extLst>
      <p:ext uri="{BB962C8B-B14F-4D97-AF65-F5344CB8AC3E}">
        <p14:creationId xmlns:p14="http://schemas.microsoft.com/office/powerpoint/2010/main" val="1968219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E7BD81E-1BC7-9F42-0235-5DEBF3796372}"/>
              </a:ext>
            </a:extLst>
          </p:cNvPr>
          <p:cNvSpPr>
            <a:spLocks noGrp="1"/>
          </p:cNvSpPr>
          <p:nvPr>
            <p:ph type="title"/>
          </p:nvPr>
        </p:nvSpPr>
        <p:spPr>
          <a:xfrm>
            <a:off x="1295402" y="982132"/>
            <a:ext cx="9601196" cy="174315"/>
          </a:xfrm>
        </p:spPr>
        <p:txBody>
          <a:bodyPr>
            <a:noAutofit/>
          </a:bodyPr>
          <a:lstStyle/>
          <a:p>
            <a:r>
              <a:rPr kumimoji="0" lang="pl-PL" sz="12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Źródło: https://zloteszkoly.nbp.pl/do-pobrania</a:t>
            </a:r>
            <a:endParaRPr lang="pl-PL" sz="1200" dirty="0"/>
          </a:p>
        </p:txBody>
      </p:sp>
      <p:pic>
        <p:nvPicPr>
          <p:cNvPr id="5" name="Symbol zastępczy zawartości 4">
            <a:extLst>
              <a:ext uri="{FF2B5EF4-FFF2-40B4-BE49-F238E27FC236}">
                <a16:creationId xmlns:a16="http://schemas.microsoft.com/office/drawing/2014/main" xmlns="" id="{326E7B94-F942-0D7A-4E80-DCB65DD85F3C}"/>
              </a:ext>
            </a:extLst>
          </p:cNvPr>
          <p:cNvPicPr>
            <a:picLocks noGrp="1" noChangeAspect="1"/>
          </p:cNvPicPr>
          <p:nvPr>
            <p:ph idx="1"/>
          </p:nvPr>
        </p:nvPicPr>
        <p:blipFill>
          <a:blip r:embed="rId2"/>
          <a:stretch>
            <a:fillRect/>
          </a:stretch>
        </p:blipFill>
        <p:spPr>
          <a:xfrm>
            <a:off x="1999129" y="1461247"/>
            <a:ext cx="8731623" cy="4414091"/>
          </a:xfrm>
        </p:spPr>
      </p:pic>
    </p:spTree>
    <p:extLst>
      <p:ext uri="{BB962C8B-B14F-4D97-AF65-F5344CB8AC3E}">
        <p14:creationId xmlns:p14="http://schemas.microsoft.com/office/powerpoint/2010/main" val="4171245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6842BA9-4B4B-D45A-198C-7D2B41FB3C99}"/>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xmlns="" id="{39BE3B68-E834-E485-5B8C-4BEA0E785D3D}"/>
              </a:ext>
            </a:extLst>
          </p:cNvPr>
          <p:cNvSpPr>
            <a:spLocks noGrp="1"/>
          </p:cNvSpPr>
          <p:nvPr>
            <p:ph idx="1"/>
          </p:nvPr>
        </p:nvSpPr>
        <p:spPr/>
        <p:txBody>
          <a:bodyPr>
            <a:normAutofit/>
          </a:bodyPr>
          <a:lstStyle/>
          <a:p>
            <a:pPr marL="0" indent="0" algn="just">
              <a:buNone/>
            </a:pPr>
            <a:r>
              <a:rPr lang="pl-PL" dirty="0"/>
              <a:t>W praktyce obszar, na który NBP oddziałuje za pośrednictwem regulacji dotyczących pobierania i odprowadzania waluty polskiej, obejmuje głównie banki oraz podmioty posiadające ustawowe upoważnienie do pobierania z NBP i odprowadzania do NBP waluty polskiej, zwane dalej „bankami”. </a:t>
            </a:r>
          </a:p>
        </p:txBody>
      </p:sp>
    </p:spTree>
    <p:extLst>
      <p:ext uri="{BB962C8B-B14F-4D97-AF65-F5344CB8AC3E}">
        <p14:creationId xmlns:p14="http://schemas.microsoft.com/office/powerpoint/2010/main" val="273235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EF37AFC-22B4-EA2D-1A77-EAA859D638BF}"/>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xmlns="" id="{316B77F3-9582-72FC-E79A-C90A71034FB6}"/>
              </a:ext>
            </a:extLst>
          </p:cNvPr>
          <p:cNvSpPr>
            <a:spLocks noGrp="1"/>
          </p:cNvSpPr>
          <p:nvPr>
            <p:ph idx="1"/>
          </p:nvPr>
        </p:nvSpPr>
        <p:spPr/>
        <p:txBody>
          <a:bodyPr>
            <a:normAutofit fontScale="92500" lnSpcReduction="10000"/>
          </a:bodyPr>
          <a:lstStyle/>
          <a:p>
            <a:pPr marL="0" indent="0">
              <a:buNone/>
            </a:pPr>
            <a:r>
              <a:rPr lang="pl-PL" dirty="0"/>
              <a:t>Uczestnikami krajowego obrotu gotówkowego, poza bankiem centralnym i bankami są również:</a:t>
            </a:r>
          </a:p>
          <a:p>
            <a:r>
              <a:rPr lang="pl-PL" dirty="0"/>
              <a:t> producenci znaków pieniężnych,</a:t>
            </a:r>
          </a:p>
          <a:p>
            <a:r>
              <a:rPr lang="pl-PL" dirty="0"/>
              <a:t> firmy Cash-in-Transit (CIT) – przedsiębiorcy procesujący znaki pieniężne (banknoty i monety), tj. przeliczający, sortujący oraz sprawdzający banknoty i monety pod kątem autentyczności, w imieniu i na rzecz banków,</a:t>
            </a:r>
          </a:p>
          <a:p>
            <a:r>
              <a:rPr lang="pl-PL" dirty="0"/>
              <a:t> niezależni operatorzy sieci bankomatowych, sieci handlu detalicznego,</a:t>
            </a:r>
          </a:p>
          <a:p>
            <a:r>
              <a:rPr lang="pl-PL" dirty="0"/>
              <a:t> konsumenci.</a:t>
            </a:r>
          </a:p>
          <a:p>
            <a:endParaRPr lang="pl-PL" dirty="0"/>
          </a:p>
        </p:txBody>
      </p:sp>
    </p:spTree>
    <p:extLst>
      <p:ext uri="{BB962C8B-B14F-4D97-AF65-F5344CB8AC3E}">
        <p14:creationId xmlns:p14="http://schemas.microsoft.com/office/powerpoint/2010/main" val="53705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53C3DB7-7E68-6C23-EE81-C4A4E8E3AA87}"/>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xmlns="" id="{F69C0FA8-DB11-EE28-225B-F2B35F381716}"/>
              </a:ext>
            </a:extLst>
          </p:cNvPr>
          <p:cNvSpPr>
            <a:spLocks noGrp="1"/>
          </p:cNvSpPr>
          <p:nvPr>
            <p:ph idx="1"/>
          </p:nvPr>
        </p:nvSpPr>
        <p:spPr/>
        <p:txBody>
          <a:bodyPr>
            <a:normAutofit fontScale="92500" lnSpcReduction="20000"/>
          </a:bodyPr>
          <a:lstStyle/>
          <a:p>
            <a:pPr marL="0" indent="0" algn="just">
              <a:buNone/>
            </a:pPr>
            <a:r>
              <a:rPr lang="pl-PL" dirty="0"/>
              <a:t>Banki są zaopatrywane przez NBP w walutę polską na podstawie zawartych umów. Zaopatrywanie jest realizowane za pośrednictwem: systemu podstawowego polegającego na bezpośrednim pobieraniu waluty polskiej z NBP i jej odprowadzaniu do NBP. </a:t>
            </a:r>
          </a:p>
          <a:p>
            <a:pPr marL="0" indent="0" algn="just">
              <a:buNone/>
            </a:pPr>
            <a:r>
              <a:rPr lang="pl-PL" dirty="0"/>
              <a:t>Czynności te realizowane są w ramach wykonywanych transportów, systemu depozytowego – w tym przypadku waluta polska złożona jako depozyt NBP, jest przechowywana w pomieszczeniach skarbcowych banków. </a:t>
            </a:r>
          </a:p>
          <a:p>
            <a:pPr marL="0" indent="0" algn="just">
              <a:buNone/>
            </a:pPr>
            <a:r>
              <a:rPr lang="pl-PL" dirty="0"/>
              <a:t>Depozyt ten stanowi własność NBP, do momentu jego wykupu przez bank. Z systemu depozytowego korzysta część banków. Limity kwotowe dotyczące przechowywania depozytów NBP są ustalane z bankami indywidualnie w umowach.</a:t>
            </a:r>
          </a:p>
        </p:txBody>
      </p:sp>
    </p:spTree>
    <p:extLst>
      <p:ext uri="{BB962C8B-B14F-4D97-AF65-F5344CB8AC3E}">
        <p14:creationId xmlns:p14="http://schemas.microsoft.com/office/powerpoint/2010/main" val="2968036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812FD8C-0F2A-D8DC-7C1A-12F65774B2E3}"/>
              </a:ext>
            </a:extLst>
          </p:cNvPr>
          <p:cNvSpPr>
            <a:spLocks noGrp="1"/>
          </p:cNvSpPr>
          <p:nvPr>
            <p:ph type="title"/>
          </p:nvPr>
        </p:nvSpPr>
        <p:spPr>
          <a:xfrm>
            <a:off x="1295402" y="982133"/>
            <a:ext cx="9601196" cy="855632"/>
          </a:xfrm>
        </p:spPr>
        <p:txBody>
          <a:bodyPr>
            <a:noAutofit/>
          </a:bodyPr>
          <a:lstStyle/>
          <a:p>
            <a:r>
              <a:rPr lang="pl-PL" sz="2800" dirty="0"/>
              <a:t>Droga, jaką przebywają banknoty i monety w ramach obrotu gotówkowego</a:t>
            </a:r>
            <a:br>
              <a:rPr lang="pl-PL" sz="2800" dirty="0"/>
            </a:br>
            <a:r>
              <a:rPr lang="pl-PL" sz="1200" dirty="0"/>
              <a:t>Źródło: https://zloteszkoly.nbp.pl/do-pobrania</a:t>
            </a:r>
          </a:p>
        </p:txBody>
      </p:sp>
      <p:pic>
        <p:nvPicPr>
          <p:cNvPr id="5" name="Symbol zastępczy zawartości 4">
            <a:extLst>
              <a:ext uri="{FF2B5EF4-FFF2-40B4-BE49-F238E27FC236}">
                <a16:creationId xmlns:a16="http://schemas.microsoft.com/office/drawing/2014/main" xmlns="" id="{4E7D32FA-BBE6-A9F7-A33A-AE06624ACC6A}"/>
              </a:ext>
            </a:extLst>
          </p:cNvPr>
          <p:cNvPicPr>
            <a:picLocks noGrp="1" noChangeAspect="1"/>
          </p:cNvPicPr>
          <p:nvPr>
            <p:ph idx="1"/>
          </p:nvPr>
        </p:nvPicPr>
        <p:blipFill>
          <a:blip r:embed="rId2"/>
          <a:stretch>
            <a:fillRect/>
          </a:stretch>
        </p:blipFill>
        <p:spPr>
          <a:xfrm>
            <a:off x="2805953" y="1999129"/>
            <a:ext cx="6866965" cy="3876209"/>
          </a:xfrm>
        </p:spPr>
      </p:pic>
    </p:spTree>
    <p:extLst>
      <p:ext uri="{BB962C8B-B14F-4D97-AF65-F5344CB8AC3E}">
        <p14:creationId xmlns:p14="http://schemas.microsoft.com/office/powerpoint/2010/main" val="3431192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C244528-5496-A387-F090-25019B619782}"/>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xmlns="" id="{88BF3FA1-3086-9969-020C-636B8D570336}"/>
              </a:ext>
            </a:extLst>
          </p:cNvPr>
          <p:cNvSpPr>
            <a:spLocks noGrp="1"/>
          </p:cNvSpPr>
          <p:nvPr>
            <p:ph idx="1"/>
          </p:nvPr>
        </p:nvSpPr>
        <p:spPr/>
        <p:txBody>
          <a:bodyPr>
            <a:normAutofit fontScale="92500" lnSpcReduction="20000"/>
          </a:bodyPr>
          <a:lstStyle/>
          <a:p>
            <a:pPr marL="0" indent="0" algn="just">
              <a:buNone/>
            </a:pPr>
            <a:r>
              <a:rPr lang="pl-PL" dirty="0"/>
              <a:t>Pobrane z NBP przez banki lub działające w ich imieniu firmy CIT banknoty i monety trafiają do centrów gotówkowych banków lub firm CIT zajmujących się ich procesowaniem, a następnie do konsumentów za pośrednictwem banków, sieci bankomatów oraz sieci detalicznych. </a:t>
            </a:r>
          </a:p>
          <a:p>
            <a:pPr marL="0" indent="0" algn="just">
              <a:buNone/>
            </a:pPr>
            <a:r>
              <a:rPr lang="pl-PL" dirty="0"/>
              <a:t>Odwrotną drogę banknoty i monety pokonują, powracając do banku centralnego. Strumień banknotów i monet za pośrednictwem dużych sieci detalicznych i urządzeń samoobsługowych trafia od konsumentów do centrów gotówkowych banków lub firm CIT. Tam następuje ich podział na znaki pieniężne nadające się do obiegu i nienadające się do obiegu. Część banknotów i monet nadających się do obiegu wprowadzana jest ponownie do obrotu zgodnie z potrzebami banków i ich klientów. Nadmiar znaków pieniężnych jest odprowadzany do NBP. </a:t>
            </a:r>
          </a:p>
        </p:txBody>
      </p:sp>
    </p:spTree>
    <p:extLst>
      <p:ext uri="{BB962C8B-B14F-4D97-AF65-F5344CB8AC3E}">
        <p14:creationId xmlns:p14="http://schemas.microsoft.com/office/powerpoint/2010/main" val="420593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F18F46E-27BB-CCC8-F6AE-20CCA1680AE9}"/>
              </a:ext>
            </a:extLst>
          </p:cNvPr>
          <p:cNvSpPr>
            <a:spLocks noGrp="1"/>
          </p:cNvSpPr>
          <p:nvPr>
            <p:ph type="title"/>
          </p:nvPr>
        </p:nvSpPr>
        <p:spPr>
          <a:xfrm>
            <a:off x="838200" y="770965"/>
            <a:ext cx="10515600" cy="107576"/>
          </a:xfrm>
        </p:spPr>
        <p:txBody>
          <a:bodyPr>
            <a:noAutofit/>
          </a:bodyPr>
          <a:lstStyle/>
          <a:p>
            <a:r>
              <a:rPr lang="pl-PL" sz="1200" dirty="0"/>
              <a:t>Źródło: https://zloteszkoly.nbp.pl/do-pobrania</a:t>
            </a:r>
          </a:p>
        </p:txBody>
      </p:sp>
      <p:pic>
        <p:nvPicPr>
          <p:cNvPr id="5" name="Symbol zastępczy zawartości 4">
            <a:extLst>
              <a:ext uri="{FF2B5EF4-FFF2-40B4-BE49-F238E27FC236}">
                <a16:creationId xmlns:a16="http://schemas.microsoft.com/office/drawing/2014/main" xmlns="" id="{062C9579-CEC2-D99B-AED5-E10AB5F24F9A}"/>
              </a:ext>
            </a:extLst>
          </p:cNvPr>
          <p:cNvPicPr>
            <a:picLocks noGrp="1" noChangeAspect="1"/>
          </p:cNvPicPr>
          <p:nvPr>
            <p:ph idx="1"/>
          </p:nvPr>
        </p:nvPicPr>
        <p:blipFill>
          <a:blip r:embed="rId2"/>
          <a:stretch>
            <a:fillRect/>
          </a:stretch>
        </p:blipFill>
        <p:spPr>
          <a:xfrm>
            <a:off x="2456329" y="1210235"/>
            <a:ext cx="7431742" cy="4656139"/>
          </a:xfrm>
        </p:spPr>
      </p:pic>
    </p:spTree>
    <p:extLst>
      <p:ext uri="{BB962C8B-B14F-4D97-AF65-F5344CB8AC3E}">
        <p14:creationId xmlns:p14="http://schemas.microsoft.com/office/powerpoint/2010/main" val="2855418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42DBF4C-531F-EA00-172A-A55E2D38E84B}"/>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xmlns="" id="{49111A9A-256E-1225-E458-DD1184CC322D}"/>
              </a:ext>
            </a:extLst>
          </p:cNvPr>
          <p:cNvSpPr>
            <a:spLocks noGrp="1"/>
          </p:cNvSpPr>
          <p:nvPr>
            <p:ph idx="1"/>
          </p:nvPr>
        </p:nvSpPr>
        <p:spPr/>
        <p:txBody>
          <a:bodyPr/>
          <a:lstStyle/>
          <a:p>
            <a:pPr marL="0" indent="0" algn="ctr">
              <a:buNone/>
            </a:pPr>
            <a:r>
              <a:rPr lang="pl-PL" b="1" dirty="0"/>
              <a:t>Dziękuję za uwagę </a:t>
            </a:r>
          </a:p>
        </p:txBody>
      </p:sp>
    </p:spTree>
    <p:extLst>
      <p:ext uri="{BB962C8B-B14F-4D97-AF65-F5344CB8AC3E}">
        <p14:creationId xmlns:p14="http://schemas.microsoft.com/office/powerpoint/2010/main" val="1035093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6A94C72-F3DC-E9D8-ECC4-23341A81218C}"/>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xmlns="" id="{A57DAE47-4BB9-E264-DFEE-542F4461FBCD}"/>
              </a:ext>
            </a:extLst>
          </p:cNvPr>
          <p:cNvSpPr>
            <a:spLocks noGrp="1"/>
          </p:cNvSpPr>
          <p:nvPr>
            <p:ph idx="1"/>
          </p:nvPr>
        </p:nvSpPr>
        <p:spPr/>
        <p:txBody>
          <a:bodyPr/>
          <a:lstStyle/>
          <a:p>
            <a:pPr marL="0" indent="0" algn="just">
              <a:buNone/>
            </a:pPr>
            <a:r>
              <a:rPr lang="pl-PL" dirty="0"/>
              <a:t>Narodowy Bank Polski jako bank centralny Rzeczypospolitej Polskiej wypełnia zadania określone w Konstytucji RP, ustawie o Narodowym Banku Polskim i ustawie Prawo bankowe. W ramach funkcji podstawowych NBP pełni funkcję banku emisyjnego oraz banku banków. </a:t>
            </a:r>
          </a:p>
        </p:txBody>
      </p:sp>
    </p:spTree>
    <p:extLst>
      <p:ext uri="{BB962C8B-B14F-4D97-AF65-F5344CB8AC3E}">
        <p14:creationId xmlns:p14="http://schemas.microsoft.com/office/powerpoint/2010/main" val="2796563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35EBBE5-30EB-9297-AAA1-CA0A14611473}"/>
              </a:ext>
            </a:extLst>
          </p:cNvPr>
          <p:cNvSpPr>
            <a:spLocks noGrp="1"/>
          </p:cNvSpPr>
          <p:nvPr>
            <p:ph type="title"/>
          </p:nvPr>
        </p:nvSpPr>
        <p:spPr>
          <a:xfrm>
            <a:off x="1295402" y="982132"/>
            <a:ext cx="9601196" cy="174315"/>
          </a:xfrm>
        </p:spPr>
        <p:txBody>
          <a:bodyPr>
            <a:noAutofit/>
          </a:bodyPr>
          <a:lstStyle/>
          <a:p>
            <a:r>
              <a:rPr lang="pl-PL" sz="1200" dirty="0"/>
              <a:t>Źródło: https://zloteszkoly.nbp.pl/do-pobrania</a:t>
            </a:r>
          </a:p>
        </p:txBody>
      </p:sp>
      <p:pic>
        <p:nvPicPr>
          <p:cNvPr id="5" name="Symbol zastępczy zawartości 4">
            <a:extLst>
              <a:ext uri="{FF2B5EF4-FFF2-40B4-BE49-F238E27FC236}">
                <a16:creationId xmlns:a16="http://schemas.microsoft.com/office/drawing/2014/main" xmlns="" id="{9421AC05-F693-043F-AF2E-306B90181B0C}"/>
              </a:ext>
            </a:extLst>
          </p:cNvPr>
          <p:cNvPicPr>
            <a:picLocks noGrp="1" noChangeAspect="1"/>
          </p:cNvPicPr>
          <p:nvPr>
            <p:ph idx="1"/>
          </p:nvPr>
        </p:nvPicPr>
        <p:blipFill>
          <a:blip r:embed="rId2"/>
          <a:stretch>
            <a:fillRect/>
          </a:stretch>
        </p:blipFill>
        <p:spPr>
          <a:xfrm>
            <a:off x="2617694" y="1595719"/>
            <a:ext cx="7673788" cy="4280150"/>
          </a:xfrm>
        </p:spPr>
      </p:pic>
    </p:spTree>
    <p:extLst>
      <p:ext uri="{BB962C8B-B14F-4D97-AF65-F5344CB8AC3E}">
        <p14:creationId xmlns:p14="http://schemas.microsoft.com/office/powerpoint/2010/main" val="52833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B889A1C-C695-802D-142D-6142E13C0263}"/>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xmlns="" id="{2821F0EA-244A-6646-214F-425B346B5DE4}"/>
              </a:ext>
            </a:extLst>
          </p:cNvPr>
          <p:cNvSpPr>
            <a:spLocks noGrp="1"/>
          </p:cNvSpPr>
          <p:nvPr>
            <p:ph idx="1"/>
          </p:nvPr>
        </p:nvSpPr>
        <p:spPr/>
        <p:txBody>
          <a:bodyPr/>
          <a:lstStyle/>
          <a:p>
            <a:pPr algn="just"/>
            <a:r>
              <a:rPr lang="pl-PL" dirty="0"/>
              <a:t>NBP, mając wyłączne prawo emitowania znaków pieniężnych, zapewnia ich odpowiednią jakość w obiegu oraz płynność rozliczeń gotówkowych, wprowadzając do obiegu banknoty i monety w pełnej strukturze nominałowej</a:t>
            </a:r>
          </a:p>
        </p:txBody>
      </p:sp>
    </p:spTree>
    <p:extLst>
      <p:ext uri="{BB962C8B-B14F-4D97-AF65-F5344CB8AC3E}">
        <p14:creationId xmlns:p14="http://schemas.microsoft.com/office/powerpoint/2010/main" val="3580656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4144EAA-4724-0CBC-3A65-6B7A96E81A0D}"/>
              </a:ext>
            </a:extLst>
          </p:cNvPr>
          <p:cNvSpPr>
            <a:spLocks noGrp="1"/>
          </p:cNvSpPr>
          <p:nvPr>
            <p:ph type="title"/>
          </p:nvPr>
        </p:nvSpPr>
        <p:spPr>
          <a:xfrm>
            <a:off x="1295402" y="982133"/>
            <a:ext cx="9601196" cy="237068"/>
          </a:xfrm>
        </p:spPr>
        <p:txBody>
          <a:bodyPr>
            <a:noAutofit/>
          </a:bodyPr>
          <a:lstStyle/>
          <a:p>
            <a:r>
              <a:rPr lang="pl-PL" sz="1200" dirty="0"/>
              <a:t>Źródło: https://zloteszkoly.nbp.pl/do-pobrania</a:t>
            </a:r>
          </a:p>
        </p:txBody>
      </p:sp>
      <p:pic>
        <p:nvPicPr>
          <p:cNvPr id="5" name="Symbol zastępczy zawartości 4">
            <a:extLst>
              <a:ext uri="{FF2B5EF4-FFF2-40B4-BE49-F238E27FC236}">
                <a16:creationId xmlns:a16="http://schemas.microsoft.com/office/drawing/2014/main" xmlns="" id="{64728886-D5D7-B08B-D4E8-7F1A04B555E4}"/>
              </a:ext>
            </a:extLst>
          </p:cNvPr>
          <p:cNvPicPr>
            <a:picLocks noGrp="1" noChangeAspect="1"/>
          </p:cNvPicPr>
          <p:nvPr>
            <p:ph idx="1"/>
          </p:nvPr>
        </p:nvPicPr>
        <p:blipFill>
          <a:blip r:embed="rId2"/>
          <a:stretch>
            <a:fillRect/>
          </a:stretch>
        </p:blipFill>
        <p:spPr>
          <a:xfrm>
            <a:off x="2196352" y="1497107"/>
            <a:ext cx="8624047" cy="4378232"/>
          </a:xfrm>
        </p:spPr>
      </p:pic>
    </p:spTree>
    <p:extLst>
      <p:ext uri="{BB962C8B-B14F-4D97-AF65-F5344CB8AC3E}">
        <p14:creationId xmlns:p14="http://schemas.microsoft.com/office/powerpoint/2010/main" val="1905111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A184EE7-48FA-7E58-FA3F-3BB2359785F7}"/>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xmlns="" id="{AF142F9B-01FA-66E4-F870-328C0F423AF1}"/>
              </a:ext>
            </a:extLst>
          </p:cNvPr>
          <p:cNvSpPr>
            <a:spLocks noGrp="1"/>
          </p:cNvSpPr>
          <p:nvPr>
            <p:ph idx="1"/>
          </p:nvPr>
        </p:nvSpPr>
        <p:spPr/>
        <p:txBody>
          <a:bodyPr/>
          <a:lstStyle/>
          <a:p>
            <a:pPr algn="just"/>
            <a:r>
              <a:rPr lang="pl-PL" dirty="0"/>
              <a:t>Zgodnie z art. 32 ustawy o Narodowym Banku Polskim znaki pieniężne, tj. banknoty oraz monety emitowane przez NBP, są prawnymi środkami płatniczymi na obszarze Rzeczypospolitej Polskiej, czyli co do zasady powszechnie akceptowanym jako forma dokonywania rozliczeń pieniężnych. </a:t>
            </a:r>
          </a:p>
        </p:txBody>
      </p:sp>
    </p:spTree>
    <p:extLst>
      <p:ext uri="{BB962C8B-B14F-4D97-AF65-F5344CB8AC3E}">
        <p14:creationId xmlns:p14="http://schemas.microsoft.com/office/powerpoint/2010/main" val="1396411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8E5F300-347D-8C3C-0347-82B26CCA06FB}"/>
              </a:ext>
            </a:extLst>
          </p:cNvPr>
          <p:cNvSpPr>
            <a:spLocks noGrp="1"/>
          </p:cNvSpPr>
          <p:nvPr>
            <p:ph type="title"/>
          </p:nvPr>
        </p:nvSpPr>
        <p:spPr>
          <a:xfrm>
            <a:off x="838200" y="851645"/>
            <a:ext cx="10515600" cy="304801"/>
          </a:xfrm>
        </p:spPr>
        <p:txBody>
          <a:bodyPr>
            <a:normAutofit/>
          </a:bodyPr>
          <a:lstStyle/>
          <a:p>
            <a:r>
              <a:rPr lang="pl-PL" sz="1200" dirty="0"/>
              <a:t>Źródło: https://zloteszkoly.nbp.pl/do-pobrania</a:t>
            </a:r>
          </a:p>
        </p:txBody>
      </p:sp>
      <p:pic>
        <p:nvPicPr>
          <p:cNvPr id="5" name="Symbol zastępczy zawartości 4">
            <a:extLst>
              <a:ext uri="{FF2B5EF4-FFF2-40B4-BE49-F238E27FC236}">
                <a16:creationId xmlns:a16="http://schemas.microsoft.com/office/drawing/2014/main" xmlns="" id="{17B14681-70EF-FF61-E47C-E91373567B3A}"/>
              </a:ext>
            </a:extLst>
          </p:cNvPr>
          <p:cNvPicPr>
            <a:picLocks noGrp="1" noChangeAspect="1"/>
          </p:cNvPicPr>
          <p:nvPr>
            <p:ph idx="1"/>
          </p:nvPr>
        </p:nvPicPr>
        <p:blipFill>
          <a:blip r:embed="rId2"/>
          <a:stretch>
            <a:fillRect/>
          </a:stretch>
        </p:blipFill>
        <p:spPr>
          <a:xfrm>
            <a:off x="1694330" y="1344706"/>
            <a:ext cx="9117105" cy="4549588"/>
          </a:xfrm>
        </p:spPr>
      </p:pic>
    </p:spTree>
    <p:extLst>
      <p:ext uri="{BB962C8B-B14F-4D97-AF65-F5344CB8AC3E}">
        <p14:creationId xmlns:p14="http://schemas.microsoft.com/office/powerpoint/2010/main" val="2529382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FE9654B-A6F9-0AAB-CD36-DA1013857E3D}"/>
              </a:ext>
            </a:extLst>
          </p:cNvPr>
          <p:cNvSpPr>
            <a:spLocks noGrp="1"/>
          </p:cNvSpPr>
          <p:nvPr>
            <p:ph type="title"/>
          </p:nvPr>
        </p:nvSpPr>
        <p:spPr>
          <a:xfrm>
            <a:off x="775447" y="-1325563"/>
            <a:ext cx="10515600" cy="1325563"/>
          </a:xfrm>
        </p:spPr>
        <p:txBody>
          <a:bodyPr/>
          <a:lstStyle/>
          <a:p>
            <a:endParaRPr lang="pl-PL" dirty="0"/>
          </a:p>
        </p:txBody>
      </p:sp>
      <p:pic>
        <p:nvPicPr>
          <p:cNvPr id="5" name="Symbol zastępczy zawartości 4">
            <a:extLst>
              <a:ext uri="{FF2B5EF4-FFF2-40B4-BE49-F238E27FC236}">
                <a16:creationId xmlns:a16="http://schemas.microsoft.com/office/drawing/2014/main" xmlns="" id="{0B233FE9-2276-3744-9F67-8F8FC826A226}"/>
              </a:ext>
            </a:extLst>
          </p:cNvPr>
          <p:cNvPicPr>
            <a:picLocks noGrp="1" noChangeAspect="1"/>
          </p:cNvPicPr>
          <p:nvPr>
            <p:ph idx="1"/>
          </p:nvPr>
        </p:nvPicPr>
        <p:blipFill>
          <a:blip r:embed="rId2"/>
          <a:stretch>
            <a:fillRect/>
          </a:stretch>
        </p:blipFill>
        <p:spPr>
          <a:xfrm>
            <a:off x="1900518" y="1299882"/>
            <a:ext cx="8435788" cy="4877081"/>
          </a:xfrm>
        </p:spPr>
      </p:pic>
      <p:sp>
        <p:nvSpPr>
          <p:cNvPr id="4" name="pole tekstowe 3">
            <a:extLst>
              <a:ext uri="{FF2B5EF4-FFF2-40B4-BE49-F238E27FC236}">
                <a16:creationId xmlns:a16="http://schemas.microsoft.com/office/drawing/2014/main" xmlns="" id="{97375AB4-283F-0EB7-C6AC-33F6808CCDC3}"/>
              </a:ext>
            </a:extLst>
          </p:cNvPr>
          <p:cNvSpPr txBox="1"/>
          <p:nvPr/>
        </p:nvSpPr>
        <p:spPr>
          <a:xfrm>
            <a:off x="2976282" y="744071"/>
            <a:ext cx="6176682" cy="369332"/>
          </a:xfrm>
          <a:prstGeom prst="rect">
            <a:avLst/>
          </a:prstGeom>
          <a:noFill/>
        </p:spPr>
        <p:txBody>
          <a:bodyPr wrap="square">
            <a:spAutoFit/>
          </a:bodyPr>
          <a:lstStyle/>
          <a:p>
            <a:r>
              <a:rPr lang="pl-PL" sz="1800" dirty="0"/>
              <a:t>Źródło: https://zloteszkoly.nbp.pl/do-pobrania</a:t>
            </a:r>
            <a:endParaRPr lang="pl-PL" dirty="0"/>
          </a:p>
        </p:txBody>
      </p:sp>
    </p:spTree>
    <p:extLst>
      <p:ext uri="{BB962C8B-B14F-4D97-AF65-F5344CB8AC3E}">
        <p14:creationId xmlns:p14="http://schemas.microsoft.com/office/powerpoint/2010/main" val="177638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19416FD-2D79-7237-D77D-2216DB9303FD}"/>
              </a:ext>
            </a:extLst>
          </p:cNvPr>
          <p:cNvSpPr>
            <a:spLocks noGrp="1"/>
          </p:cNvSpPr>
          <p:nvPr>
            <p:ph type="title"/>
          </p:nvPr>
        </p:nvSpPr>
        <p:spPr/>
        <p:txBody>
          <a:bodyPr>
            <a:noAutofit/>
          </a:bodyPr>
          <a:lstStyle/>
          <a:p>
            <a:pPr algn="just"/>
            <a:r>
              <a:rPr lang="pl-PL" sz="2800" dirty="0"/>
              <a:t>Narodowy Bank Polski zabezpiecza stały dostęp do gotówki, w tym celu utrzymuje zapas znaków pieniężnych powszechnego obiegu podzielony na:</a:t>
            </a:r>
            <a:br>
              <a:rPr lang="pl-PL" sz="2800" dirty="0"/>
            </a:br>
            <a:endParaRPr lang="pl-PL" sz="2800" dirty="0"/>
          </a:p>
        </p:txBody>
      </p:sp>
      <p:sp>
        <p:nvSpPr>
          <p:cNvPr id="3" name="Symbol zastępczy zawartości 2">
            <a:extLst>
              <a:ext uri="{FF2B5EF4-FFF2-40B4-BE49-F238E27FC236}">
                <a16:creationId xmlns:a16="http://schemas.microsoft.com/office/drawing/2014/main" xmlns="" id="{E2DC37BE-B087-A702-E687-6EBA49823088}"/>
              </a:ext>
            </a:extLst>
          </p:cNvPr>
          <p:cNvSpPr>
            <a:spLocks noGrp="1"/>
          </p:cNvSpPr>
          <p:nvPr>
            <p:ph idx="1"/>
          </p:nvPr>
        </p:nvSpPr>
        <p:spPr/>
        <p:txBody>
          <a:bodyPr>
            <a:normAutofit lnSpcReduction="10000"/>
          </a:bodyPr>
          <a:lstStyle/>
          <a:p>
            <a:pPr algn="just"/>
            <a:r>
              <a:rPr lang="pl-PL" dirty="0"/>
              <a:t>Zapas operacyjny – zapas znaków pieniężnych tworzony i utrzymywany w celu: zapewnienia możliwości realizacji zasileń zgodnych z zapotrzebowaniem rynku, zaspokojenia sezonowych wahań zapotrzebowania rynku, wymiany banknotów i monet, które nie spełniają ustalonych kryteriów jakości. </a:t>
            </a:r>
          </a:p>
          <a:p>
            <a:pPr algn="just"/>
            <a:r>
              <a:rPr lang="pl-PL" dirty="0"/>
              <a:t>Zapas strategiczny – zapas banknotów powszechnego obiegu tworzony i utrzymywany w celu zaopatrywania w znaki pieniężne w sytuacji nieprzewidzianych zdarzeń, skutkujących znacznym zwiększeniem zapotrzebowania na banknoty. </a:t>
            </a:r>
          </a:p>
        </p:txBody>
      </p:sp>
    </p:spTree>
    <p:extLst>
      <p:ext uri="{BB962C8B-B14F-4D97-AF65-F5344CB8AC3E}">
        <p14:creationId xmlns:p14="http://schemas.microsoft.com/office/powerpoint/2010/main" val="20007142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TotalTime>
  <Words>621</Words>
  <Application>Microsoft Office PowerPoint</Application>
  <PresentationFormat>Panoramiczny</PresentationFormat>
  <Paragraphs>33</Paragraphs>
  <Slides>18</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18</vt:i4>
      </vt:variant>
    </vt:vector>
  </HeadingPairs>
  <TitlesOfParts>
    <vt:vector size="21" baseType="lpstr">
      <vt:lpstr>Arial</vt:lpstr>
      <vt:lpstr>Garamond</vt:lpstr>
      <vt:lpstr>Organiczny</vt:lpstr>
      <vt:lpstr>Obieg gotówki w gospodarce </vt:lpstr>
      <vt:lpstr>Prezentacja programu PowerPoint</vt:lpstr>
      <vt:lpstr>Źródło: https://zloteszkoly.nbp.pl/do-pobrania</vt:lpstr>
      <vt:lpstr>Prezentacja programu PowerPoint</vt:lpstr>
      <vt:lpstr>Źródło: https://zloteszkoly.nbp.pl/do-pobrania</vt:lpstr>
      <vt:lpstr>Prezentacja programu PowerPoint</vt:lpstr>
      <vt:lpstr>Źródło: https://zloteszkoly.nbp.pl/do-pobrania</vt:lpstr>
      <vt:lpstr>Prezentacja programu PowerPoint</vt:lpstr>
      <vt:lpstr>Narodowy Bank Polski zabezpiecza stały dostęp do gotówki, w tym celu utrzymuje zapas znaków pieniężnych powszechnego obiegu podzielony na: </vt:lpstr>
      <vt:lpstr>Prezentacja programu PowerPoint</vt:lpstr>
      <vt:lpstr>Źródło: https://zloteszkoly.nbp.pl/do-pobrania</vt:lpstr>
      <vt:lpstr>Prezentacja programu PowerPoint</vt:lpstr>
      <vt:lpstr>Prezentacja programu PowerPoint</vt:lpstr>
      <vt:lpstr>Prezentacja programu PowerPoint</vt:lpstr>
      <vt:lpstr>Droga, jaką przebywają banknoty i monety w ramach obrotu gotówkowego Źródło: https://zloteszkoly.nbp.pl/do-pobrania</vt:lpstr>
      <vt:lpstr>Prezentacja programu PowerPoint</vt:lpstr>
      <vt:lpstr>Źródło: https://zloteszkoly.nbp.pl/do-pobrania</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Obieg gotówki w gospodarce</dc:title>
  <dc:creator>Joanna Mądra</dc:creator>
  <cp:lastModifiedBy>admin</cp:lastModifiedBy>
  <cp:revision>3</cp:revision>
  <dcterms:created xsi:type="dcterms:W3CDTF">2024-02-26T17:10:41Z</dcterms:created>
  <dcterms:modified xsi:type="dcterms:W3CDTF">2024-03-05T15:41:45Z</dcterms:modified>
</cp:coreProperties>
</file>